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59" r:id="rId3"/>
    <p:sldId id="269" r:id="rId4"/>
    <p:sldId id="262" r:id="rId5"/>
    <p:sldId id="260" r:id="rId6"/>
    <p:sldId id="270" r:id="rId7"/>
    <p:sldId id="261" r:id="rId8"/>
    <p:sldId id="263" r:id="rId9"/>
    <p:sldId id="264" r:id="rId10"/>
    <p:sldId id="265" r:id="rId11"/>
    <p:sldId id="271" r:id="rId12"/>
    <p:sldId id="266" r:id="rId13"/>
    <p:sldId id="267"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1" d="100"/>
          <a:sy n="111"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üseyin Akgün" userId="063a93f1bed56b2a" providerId="LiveId" clId="{ACC1F143-D72D-4547-BE0C-F252C4F230B1}"/>
    <pc:docChg chg="modSld">
      <pc:chgData name="Hüseyin Akgün" userId="063a93f1bed56b2a" providerId="LiveId" clId="{ACC1F143-D72D-4547-BE0C-F252C4F230B1}" dt="2024-03-05T08:54:55.175" v="6" actId="404"/>
      <pc:docMkLst>
        <pc:docMk/>
      </pc:docMkLst>
      <pc:sldChg chg="modSp mod">
        <pc:chgData name="Hüseyin Akgün" userId="063a93f1bed56b2a" providerId="LiveId" clId="{ACC1F143-D72D-4547-BE0C-F252C4F230B1}" dt="2024-03-05T08:54:55.175" v="6" actId="404"/>
        <pc:sldMkLst>
          <pc:docMk/>
          <pc:sldMk cId="1679802309" sldId="273"/>
        </pc:sldMkLst>
        <pc:spChg chg="mod">
          <ac:chgData name="Hüseyin Akgün" userId="063a93f1bed56b2a" providerId="LiveId" clId="{ACC1F143-D72D-4547-BE0C-F252C4F230B1}" dt="2024-03-05T08:54:55.175" v="6" actId="404"/>
          <ac:spMkLst>
            <pc:docMk/>
            <pc:sldMk cId="1679802309" sldId="273"/>
            <ac:spMk id="3" creationId="{8D5A4830-5381-4A5E-BF13-37B6DAB8073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F801D8-CE6A-4EF2-9578-DDD587B568E1}"/>
              </a:ext>
            </a:extLst>
          </p:cNvPr>
          <p:cNvSpPr>
            <a:spLocks noGrp="1"/>
          </p:cNvSpPr>
          <p:nvPr>
            <p:ph type="ctrTitle"/>
          </p:nvPr>
        </p:nvSpPr>
        <p:spPr/>
        <p:txBody>
          <a:bodyPr>
            <a:normAutofit fontScale="90000"/>
          </a:bodyPr>
          <a:lstStyle/>
          <a:p>
            <a:pPr algn="ctr"/>
            <a:r>
              <a:rPr lang="tr-TR" dirty="0"/>
              <a:t>EBÛ HUREYRE’YE (ö. 58/678) YÖNELTİLEN TENKİTLER</a:t>
            </a:r>
          </a:p>
        </p:txBody>
      </p:sp>
      <p:sp>
        <p:nvSpPr>
          <p:cNvPr id="3" name="Alt Başlık 2">
            <a:extLst>
              <a:ext uri="{FF2B5EF4-FFF2-40B4-BE49-F238E27FC236}">
                <a16:creationId xmlns:a16="http://schemas.microsoft.com/office/drawing/2014/main" id="{F993FB34-8B6F-4E8A-BCED-E88C03D26BF4}"/>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4265816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15E8940-BC55-459B-A16E-E054B2B7866E}"/>
              </a:ext>
            </a:extLst>
          </p:cNvPr>
          <p:cNvSpPr>
            <a:spLocks noGrp="1"/>
          </p:cNvSpPr>
          <p:nvPr>
            <p:ph idx="1"/>
          </p:nvPr>
        </p:nvSpPr>
        <p:spPr>
          <a:xfrm>
            <a:off x="2589212" y="723013"/>
            <a:ext cx="8915400" cy="5816009"/>
          </a:xfrm>
        </p:spPr>
        <p:txBody>
          <a:bodyPr>
            <a:normAutofit/>
          </a:bodyPr>
          <a:lstStyle/>
          <a:p>
            <a:pPr algn="just">
              <a:lnSpc>
                <a:spcPct val="160000"/>
              </a:lnSpc>
            </a:pPr>
            <a:r>
              <a:rPr lang="tr-TR" sz="2000" dirty="0" err="1"/>
              <a:t>Caetani’nin</a:t>
            </a:r>
            <a:r>
              <a:rPr lang="tr-TR" sz="2000" dirty="0"/>
              <a:t> </a:t>
            </a:r>
            <a:r>
              <a:rPr lang="tr-TR" sz="2000" dirty="0" err="1"/>
              <a:t>Ebû</a:t>
            </a:r>
            <a:r>
              <a:rPr lang="tr-TR" sz="2000" dirty="0"/>
              <a:t> </a:t>
            </a:r>
            <a:r>
              <a:rPr lang="tr-TR" sz="2000" dirty="0" err="1"/>
              <a:t>Hureyre</a:t>
            </a:r>
            <a:r>
              <a:rPr lang="tr-TR" sz="2000" dirty="0"/>
              <a:t> hakkında ileri sürdüğü bu iddialar, hadis ve Peygamber aleyhtarı bazı kimseler tarafından Batılı ilim adamlarının keşfettiği gerçekler olarak kabul edilmiştir. </a:t>
            </a:r>
          </a:p>
          <a:p>
            <a:pPr algn="just">
              <a:lnSpc>
                <a:spcPct val="160000"/>
              </a:lnSpc>
            </a:pPr>
            <a:r>
              <a:rPr lang="tr-TR" sz="2000" dirty="0"/>
              <a:t>Onu tenkit eden çağdaş Arap müelliflerinin önde geleni </a:t>
            </a:r>
            <a:r>
              <a:rPr lang="tr-TR" sz="2000" dirty="0" err="1"/>
              <a:t>Mahmûd</a:t>
            </a:r>
            <a:r>
              <a:rPr lang="tr-TR" sz="2000" dirty="0"/>
              <a:t> </a:t>
            </a:r>
            <a:r>
              <a:rPr lang="tr-TR" sz="2000" dirty="0" err="1"/>
              <a:t>Ebû</a:t>
            </a:r>
            <a:r>
              <a:rPr lang="tr-TR" sz="2000" dirty="0"/>
              <a:t> </a:t>
            </a:r>
            <a:r>
              <a:rPr lang="tr-TR" sz="2000" dirty="0" err="1"/>
              <a:t>Reyye’dir</a:t>
            </a:r>
            <a:r>
              <a:rPr lang="tr-TR" sz="2000" dirty="0"/>
              <a:t>. </a:t>
            </a:r>
            <a:r>
              <a:rPr lang="tr-TR" sz="2000" i="1" dirty="0" err="1"/>
              <a:t>Edvâʾ</a:t>
            </a:r>
            <a:r>
              <a:rPr lang="tr-TR" sz="2000" i="1" dirty="0"/>
              <a:t> </a:t>
            </a:r>
            <a:r>
              <a:rPr lang="tr-TR" sz="2000" i="1" dirty="0" err="1"/>
              <a:t>ʿale’s-sünneti’l-Muhammediyye</a:t>
            </a:r>
            <a:r>
              <a:rPr lang="tr-TR" sz="2000" i="1" dirty="0"/>
              <a:t> </a:t>
            </a:r>
            <a:r>
              <a:rPr lang="tr-TR" sz="2000" dirty="0"/>
              <a:t>adlı kitabında hadis ve hadis ilmi etrafındaki tenkitlerini ortaya koyarken çok hadis rivayet ettiği için </a:t>
            </a:r>
            <a:r>
              <a:rPr lang="tr-TR" sz="2000" dirty="0" err="1"/>
              <a:t>Ebû</a:t>
            </a:r>
            <a:r>
              <a:rPr lang="tr-TR" sz="2000" dirty="0"/>
              <a:t> </a:t>
            </a:r>
            <a:r>
              <a:rPr lang="tr-TR" sz="2000" dirty="0" err="1"/>
              <a:t>Hureyre’yi</a:t>
            </a:r>
            <a:r>
              <a:rPr lang="tr-TR" sz="2000" dirty="0"/>
              <a:t> ele alarak </a:t>
            </a:r>
            <a:r>
              <a:rPr lang="tr-TR" sz="2000" dirty="0" err="1"/>
              <a:t>Caetani’nin</a:t>
            </a:r>
            <a:r>
              <a:rPr lang="tr-TR" sz="2000" dirty="0"/>
              <a:t> dediği gibi onu kimliği belirsiz, yalan söylemekten ve duymadığı şeyleri Hz. Peygamber’e isnat etmekten sakınmayan bir </a:t>
            </a:r>
            <a:r>
              <a:rPr lang="tr-TR" sz="2000" dirty="0" err="1"/>
              <a:t>sahâbî</a:t>
            </a:r>
            <a:r>
              <a:rPr lang="tr-TR" sz="2000" dirty="0"/>
              <a:t> olarak tanıtmaktadır. </a:t>
            </a:r>
          </a:p>
          <a:p>
            <a:pPr algn="just"/>
            <a:endParaRPr lang="tr-TR" dirty="0"/>
          </a:p>
        </p:txBody>
      </p:sp>
    </p:spTree>
    <p:extLst>
      <p:ext uri="{BB962C8B-B14F-4D97-AF65-F5344CB8AC3E}">
        <p14:creationId xmlns:p14="http://schemas.microsoft.com/office/powerpoint/2010/main" val="201185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34EBC56-69C9-4E8B-9125-A9AAB830A310}"/>
              </a:ext>
            </a:extLst>
          </p:cNvPr>
          <p:cNvSpPr>
            <a:spLocks noGrp="1"/>
          </p:cNvSpPr>
          <p:nvPr>
            <p:ph idx="1"/>
          </p:nvPr>
        </p:nvSpPr>
        <p:spPr>
          <a:xfrm>
            <a:off x="2589212" y="903766"/>
            <a:ext cx="8915400" cy="5645889"/>
          </a:xfrm>
        </p:spPr>
        <p:txBody>
          <a:bodyPr>
            <a:normAutofit lnSpcReduction="10000"/>
          </a:bodyPr>
          <a:lstStyle/>
          <a:p>
            <a:pPr algn="just">
              <a:lnSpc>
                <a:spcPct val="150000"/>
              </a:lnSpc>
            </a:pPr>
            <a:r>
              <a:rPr lang="tr-TR" sz="2000" dirty="0" err="1"/>
              <a:t>Mahmûd</a:t>
            </a:r>
            <a:r>
              <a:rPr lang="tr-TR" sz="2000" dirty="0"/>
              <a:t> </a:t>
            </a:r>
            <a:r>
              <a:rPr lang="tr-TR" sz="2000" dirty="0" err="1"/>
              <a:t>Ebû</a:t>
            </a:r>
            <a:r>
              <a:rPr lang="tr-TR" sz="2000" dirty="0"/>
              <a:t> </a:t>
            </a:r>
            <a:r>
              <a:rPr lang="tr-TR" sz="2000" dirty="0" err="1"/>
              <a:t>Reyye</a:t>
            </a:r>
            <a:r>
              <a:rPr lang="tr-TR" sz="2000" dirty="0"/>
              <a:t>, </a:t>
            </a:r>
            <a:r>
              <a:rPr lang="tr-TR" sz="2000" dirty="0" err="1"/>
              <a:t>Ebû</a:t>
            </a:r>
            <a:r>
              <a:rPr lang="tr-TR" sz="2000" dirty="0"/>
              <a:t> </a:t>
            </a:r>
            <a:r>
              <a:rPr lang="tr-TR" sz="2000" dirty="0" err="1"/>
              <a:t>Hureyre’nin</a:t>
            </a:r>
            <a:r>
              <a:rPr lang="tr-TR" sz="2000" dirty="0"/>
              <a:t> </a:t>
            </a:r>
            <a:r>
              <a:rPr lang="tr-TR" sz="2000" dirty="0" err="1"/>
              <a:t>Resûlullah</a:t>
            </a:r>
            <a:r>
              <a:rPr lang="tr-TR" sz="2000" dirty="0"/>
              <a:t> ile birlikte sadece bir yıl dokuz ay kaldığı iddiası doğru değildir. </a:t>
            </a:r>
            <a:r>
              <a:rPr lang="tr-TR" sz="2000" dirty="0" err="1"/>
              <a:t>Ebû</a:t>
            </a:r>
            <a:r>
              <a:rPr lang="tr-TR" sz="2000" dirty="0"/>
              <a:t> </a:t>
            </a:r>
            <a:r>
              <a:rPr lang="tr-TR" sz="2000" dirty="0" err="1"/>
              <a:t>Hureyre’nin</a:t>
            </a:r>
            <a:r>
              <a:rPr lang="tr-TR" sz="2000" dirty="0"/>
              <a:t> Hz. Peygamber’in yanında az kaldığı iddiası, onun bu kadar kısa zamanda binlerce (?) hadisi rivayet etmesinin mümkün olmadığı ve Hz. Peygamber’den duymadıklarını duymuş gibi gösterdiği (</a:t>
            </a:r>
            <a:r>
              <a:rPr lang="tr-TR" sz="2000" dirty="0" err="1"/>
              <a:t>tedlîs</a:t>
            </a:r>
            <a:r>
              <a:rPr lang="tr-TR" sz="2000" dirty="0"/>
              <a:t>) ithamlarına destek için ileri sürülmektedir.</a:t>
            </a:r>
          </a:p>
          <a:p>
            <a:pPr algn="just">
              <a:lnSpc>
                <a:spcPct val="150000"/>
              </a:lnSpc>
            </a:pPr>
            <a:r>
              <a:rPr lang="tr-TR" sz="2000" dirty="0"/>
              <a:t>Sahâbîler, </a:t>
            </a:r>
            <a:r>
              <a:rPr lang="tr-TR" sz="2000" dirty="0" err="1"/>
              <a:t>Resûlullah’ın</a:t>
            </a:r>
            <a:r>
              <a:rPr lang="tr-TR" sz="2000" dirty="0"/>
              <a:t> huzurunda bulunmadıkları zaman veya vefatından sonra hadisleri Hz. Peygamber’den duyan diğer </a:t>
            </a:r>
            <a:r>
              <a:rPr lang="tr-TR" sz="2000" dirty="0" err="1"/>
              <a:t>sahâbîlerden</a:t>
            </a:r>
            <a:r>
              <a:rPr lang="tr-TR" sz="2000" dirty="0"/>
              <a:t> alıp rivayet etmişler, fakat o devirde kimse birbirinden şüphe etmediği için hadisi kimden duyduklarını belirtmeye gerek görmemişlerdir. </a:t>
            </a:r>
            <a:r>
              <a:rPr lang="tr-TR" sz="2000" dirty="0" err="1"/>
              <a:t>Ebû</a:t>
            </a:r>
            <a:r>
              <a:rPr lang="tr-TR" sz="2000" dirty="0"/>
              <a:t> </a:t>
            </a:r>
            <a:r>
              <a:rPr lang="tr-TR" sz="2000" dirty="0" err="1"/>
              <a:t>Hureyre</a:t>
            </a:r>
            <a:r>
              <a:rPr lang="tr-TR" sz="2000" dirty="0"/>
              <a:t> de </a:t>
            </a:r>
            <a:r>
              <a:rPr lang="tr-TR" sz="2000" dirty="0" err="1"/>
              <a:t>Resûlullah’tan</a:t>
            </a:r>
            <a:r>
              <a:rPr lang="tr-TR" sz="2000" dirty="0"/>
              <a:t> bizzat duymadığı bazı hadisleri onları duyanlardan öğrenmiş ve ezberlemiştir. </a:t>
            </a:r>
          </a:p>
          <a:p>
            <a:endParaRPr lang="tr-TR" dirty="0"/>
          </a:p>
          <a:p>
            <a:endParaRPr lang="tr-TR" dirty="0"/>
          </a:p>
        </p:txBody>
      </p:sp>
    </p:spTree>
    <p:extLst>
      <p:ext uri="{BB962C8B-B14F-4D97-AF65-F5344CB8AC3E}">
        <p14:creationId xmlns:p14="http://schemas.microsoft.com/office/powerpoint/2010/main" val="3882868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0FE1870-EBAE-4E7B-9B74-33959454536A}"/>
              </a:ext>
            </a:extLst>
          </p:cNvPr>
          <p:cNvSpPr>
            <a:spLocks noGrp="1"/>
          </p:cNvSpPr>
          <p:nvPr>
            <p:ph idx="1"/>
          </p:nvPr>
        </p:nvSpPr>
        <p:spPr>
          <a:xfrm>
            <a:off x="2589212" y="233916"/>
            <a:ext cx="9064072" cy="6496493"/>
          </a:xfrm>
        </p:spPr>
        <p:txBody>
          <a:bodyPr>
            <a:normAutofit fontScale="32500" lnSpcReduction="20000"/>
          </a:bodyPr>
          <a:lstStyle/>
          <a:p>
            <a:pPr algn="just">
              <a:lnSpc>
                <a:spcPct val="170000"/>
              </a:lnSpc>
            </a:pPr>
            <a:r>
              <a:rPr lang="tr-TR" sz="5500" dirty="0" err="1"/>
              <a:t>Ebû</a:t>
            </a:r>
            <a:r>
              <a:rPr lang="tr-TR" sz="5500" dirty="0"/>
              <a:t> </a:t>
            </a:r>
            <a:r>
              <a:rPr lang="tr-TR" sz="5500" dirty="0" err="1"/>
              <a:t>Hureyre’nin</a:t>
            </a:r>
            <a:r>
              <a:rPr lang="tr-TR" sz="5500" dirty="0"/>
              <a:t> Abdullah b. </a:t>
            </a:r>
            <a:r>
              <a:rPr lang="tr-TR" sz="5500" dirty="0" err="1"/>
              <a:t>Amr’ı</a:t>
            </a:r>
            <a:r>
              <a:rPr lang="tr-TR" sz="5500" dirty="0"/>
              <a:t>, </a:t>
            </a:r>
            <a:r>
              <a:rPr lang="tr-TR" sz="5500" dirty="0" err="1"/>
              <a:t>Resûlullah’tan</a:t>
            </a:r>
            <a:r>
              <a:rPr lang="tr-TR" sz="5500" dirty="0"/>
              <a:t> duyduklarını yazması sebebiyle kendisinden fazla hadis bilen </a:t>
            </a:r>
            <a:r>
              <a:rPr lang="tr-TR" sz="5500" dirty="0" err="1"/>
              <a:t>sahâbî</a:t>
            </a:r>
            <a:r>
              <a:rPr lang="tr-TR" sz="5500" dirty="0"/>
              <a:t> olarak tanıtmasını doğru bulmayan </a:t>
            </a:r>
            <a:r>
              <a:rPr lang="tr-TR" sz="5500" dirty="0" err="1"/>
              <a:t>Ebû</a:t>
            </a:r>
            <a:r>
              <a:rPr lang="tr-TR" sz="5500" dirty="0"/>
              <a:t> </a:t>
            </a:r>
            <a:r>
              <a:rPr lang="tr-TR" sz="5500" dirty="0" err="1"/>
              <a:t>Reyye</a:t>
            </a:r>
            <a:r>
              <a:rPr lang="tr-TR" sz="5500" dirty="0"/>
              <a:t>, Abdullah’ın hadis kitaplarındaki rivayetlerinin azlığını iddiasına gerekçe olarak ileri sürmektedir. </a:t>
            </a:r>
          </a:p>
          <a:p>
            <a:pPr algn="just">
              <a:lnSpc>
                <a:spcPct val="170000"/>
              </a:lnSpc>
            </a:pPr>
            <a:r>
              <a:rPr lang="tr-TR" sz="5500" dirty="0" err="1"/>
              <a:t>Ebû</a:t>
            </a:r>
            <a:r>
              <a:rPr lang="tr-TR" sz="5500" dirty="0"/>
              <a:t> </a:t>
            </a:r>
            <a:r>
              <a:rPr lang="tr-TR" sz="5500" dirty="0" err="1"/>
              <a:t>Reyye</a:t>
            </a:r>
            <a:r>
              <a:rPr lang="tr-TR" sz="5500" dirty="0"/>
              <a:t>, </a:t>
            </a:r>
            <a:r>
              <a:rPr lang="tr-TR" sz="5500" dirty="0" err="1"/>
              <a:t>Ebû</a:t>
            </a:r>
            <a:r>
              <a:rPr lang="tr-TR" sz="5500" dirty="0"/>
              <a:t> </a:t>
            </a:r>
            <a:r>
              <a:rPr lang="tr-TR" sz="5500" dirty="0" err="1"/>
              <a:t>Hureyre’nin</a:t>
            </a:r>
            <a:r>
              <a:rPr lang="tr-TR" sz="5500" dirty="0"/>
              <a:t> “</a:t>
            </a:r>
            <a:r>
              <a:rPr lang="tr-TR" sz="5500" dirty="0" err="1"/>
              <a:t>Şeyhü’l-madîre</a:t>
            </a:r>
            <a:r>
              <a:rPr lang="tr-TR" sz="5500" dirty="0"/>
              <a:t>” (ekşimiş sütle yapılan çorba) diye anıldığı iddiasını </a:t>
            </a:r>
            <a:r>
              <a:rPr lang="tr-TR" sz="5500" dirty="0" err="1"/>
              <a:t>Ebû</a:t>
            </a:r>
            <a:r>
              <a:rPr lang="tr-TR" sz="5500" dirty="0"/>
              <a:t> </a:t>
            </a:r>
            <a:r>
              <a:rPr lang="tr-TR" sz="5500" dirty="0" err="1"/>
              <a:t>Mansûr</a:t>
            </a:r>
            <a:r>
              <a:rPr lang="tr-TR" sz="5500" dirty="0"/>
              <a:t> es-</a:t>
            </a:r>
            <a:r>
              <a:rPr lang="tr-TR" sz="5500" dirty="0" err="1"/>
              <a:t>Seâlibî’ye</a:t>
            </a:r>
            <a:r>
              <a:rPr lang="tr-TR" sz="5500" dirty="0"/>
              <a:t> (ö. 429) dayandırmaktadır. </a:t>
            </a:r>
            <a:r>
              <a:rPr lang="tr-TR" sz="5500" dirty="0" err="1"/>
              <a:t>Seâlibî’nin</a:t>
            </a:r>
            <a:r>
              <a:rPr lang="tr-TR" sz="5500" dirty="0"/>
              <a:t> bu rivayetinde, yemeği </a:t>
            </a:r>
            <a:r>
              <a:rPr lang="tr-TR" sz="5500" dirty="0" err="1"/>
              <a:t>Muâviye’nin</a:t>
            </a:r>
            <a:r>
              <a:rPr lang="tr-TR" sz="5500" dirty="0"/>
              <a:t> sofrasında yiyip namazı Hz. Ali’nin arkasında kıldığı, bunun sebebini soranlara </a:t>
            </a:r>
            <a:r>
              <a:rPr lang="tr-TR" sz="5500" dirty="0" err="1"/>
              <a:t>Muâviye’nin</a:t>
            </a:r>
            <a:r>
              <a:rPr lang="tr-TR" sz="5500" dirty="0"/>
              <a:t> </a:t>
            </a:r>
            <a:r>
              <a:rPr lang="tr-TR" sz="5500" dirty="0" err="1"/>
              <a:t>madîresinin</a:t>
            </a:r>
            <a:r>
              <a:rPr lang="tr-TR" sz="5500" dirty="0"/>
              <a:t> daha yağlı, Ali’nin arkasında namaz kılmanın ise daha faziletli olduğunu söylediği nakledilmektedir. </a:t>
            </a:r>
            <a:r>
              <a:rPr lang="tr-TR" sz="5500" dirty="0" err="1"/>
              <a:t>Ebû</a:t>
            </a:r>
            <a:r>
              <a:rPr lang="tr-TR" sz="5500" dirty="0"/>
              <a:t> </a:t>
            </a:r>
            <a:r>
              <a:rPr lang="tr-TR" sz="5500" dirty="0" err="1"/>
              <a:t>Hureyre’nin</a:t>
            </a:r>
            <a:r>
              <a:rPr lang="tr-TR" sz="5500" dirty="0"/>
              <a:t>, </a:t>
            </a:r>
            <a:r>
              <a:rPr lang="tr-TR" sz="5500" dirty="0" err="1"/>
              <a:t>Muâviye’nin</a:t>
            </a:r>
            <a:r>
              <a:rPr lang="tr-TR" sz="5500" dirty="0"/>
              <a:t> sofrasında bulunduktan sonra Hz. Ali’nin arkasında namaz kılabilmesi için Ali ile </a:t>
            </a:r>
            <a:r>
              <a:rPr lang="tr-TR" sz="5500" dirty="0" err="1"/>
              <a:t>Muâviye’nin</a:t>
            </a:r>
            <a:r>
              <a:rPr lang="tr-TR" sz="5500" dirty="0"/>
              <a:t> aynı yerde olmaları gerekir. Onların sadece </a:t>
            </a:r>
            <a:r>
              <a:rPr lang="tr-TR" sz="5500" dirty="0" err="1"/>
              <a:t>Sıffîn’de</a:t>
            </a:r>
            <a:r>
              <a:rPr lang="tr-TR" sz="5500" dirty="0"/>
              <a:t> birbirine yakın bir mekânda bulunduğu, </a:t>
            </a:r>
            <a:r>
              <a:rPr lang="tr-TR" sz="5500" dirty="0" err="1"/>
              <a:t>Ebû</a:t>
            </a:r>
            <a:r>
              <a:rPr lang="tr-TR" sz="5500" dirty="0"/>
              <a:t> </a:t>
            </a:r>
            <a:r>
              <a:rPr lang="tr-TR" sz="5500" dirty="0" err="1"/>
              <a:t>Hureyre’nin</a:t>
            </a:r>
            <a:r>
              <a:rPr lang="tr-TR" sz="5500" dirty="0"/>
              <a:t> ise </a:t>
            </a:r>
            <a:r>
              <a:rPr lang="tr-TR" sz="5500" dirty="0" err="1"/>
              <a:t>Sıffîn’e</a:t>
            </a:r>
            <a:r>
              <a:rPr lang="tr-TR" sz="5500" dirty="0"/>
              <a:t> katılmadığı bilindiğine göre </a:t>
            </a:r>
            <a:r>
              <a:rPr lang="tr-TR" sz="5500" dirty="0" err="1"/>
              <a:t>Ebû</a:t>
            </a:r>
            <a:r>
              <a:rPr lang="tr-TR" sz="5500" dirty="0"/>
              <a:t> </a:t>
            </a:r>
            <a:r>
              <a:rPr lang="tr-TR" sz="5500" dirty="0" err="1"/>
              <a:t>Reyye’nin</a:t>
            </a:r>
            <a:r>
              <a:rPr lang="tr-TR" sz="5500" dirty="0"/>
              <a:t>, kitabının senaryosunu üzerine kurduğu olayın gerçekle bir ilgisi olmadığı ortadadır. </a:t>
            </a:r>
          </a:p>
          <a:p>
            <a:pPr algn="just"/>
            <a:endParaRPr lang="tr-TR" sz="2000" dirty="0"/>
          </a:p>
        </p:txBody>
      </p:sp>
    </p:spTree>
    <p:extLst>
      <p:ext uri="{BB962C8B-B14F-4D97-AF65-F5344CB8AC3E}">
        <p14:creationId xmlns:p14="http://schemas.microsoft.com/office/powerpoint/2010/main" val="379972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D12F4F-0DFB-4D02-9BDE-F233347125AD}"/>
              </a:ext>
            </a:extLst>
          </p:cNvPr>
          <p:cNvSpPr>
            <a:spLocks noGrp="1"/>
          </p:cNvSpPr>
          <p:nvPr>
            <p:ph type="title"/>
          </p:nvPr>
        </p:nvSpPr>
        <p:spPr>
          <a:xfrm>
            <a:off x="2589212" y="262603"/>
            <a:ext cx="8911687" cy="1280890"/>
          </a:xfrm>
        </p:spPr>
        <p:txBody>
          <a:bodyPr>
            <a:normAutofit/>
          </a:bodyPr>
          <a:lstStyle/>
          <a:p>
            <a:pPr algn="ctr"/>
            <a:r>
              <a:rPr lang="tr-TR" sz="3200" b="1" dirty="0"/>
              <a:t>SONUÇ</a:t>
            </a:r>
          </a:p>
        </p:txBody>
      </p:sp>
      <p:sp>
        <p:nvSpPr>
          <p:cNvPr id="3" name="İçerik Yer Tutucusu 2">
            <a:extLst>
              <a:ext uri="{FF2B5EF4-FFF2-40B4-BE49-F238E27FC236}">
                <a16:creationId xmlns:a16="http://schemas.microsoft.com/office/drawing/2014/main" id="{FFE6D3EB-8971-4208-B16B-5400E80A45C7}"/>
              </a:ext>
            </a:extLst>
          </p:cNvPr>
          <p:cNvSpPr>
            <a:spLocks noGrp="1"/>
          </p:cNvSpPr>
          <p:nvPr>
            <p:ph idx="1"/>
          </p:nvPr>
        </p:nvSpPr>
        <p:spPr>
          <a:xfrm>
            <a:off x="2307265" y="850605"/>
            <a:ext cx="9590568" cy="6007396"/>
          </a:xfrm>
        </p:spPr>
        <p:txBody>
          <a:bodyPr>
            <a:normAutofit fontScale="70000" lnSpcReduction="20000"/>
          </a:bodyPr>
          <a:lstStyle/>
          <a:p>
            <a:pPr algn="just">
              <a:lnSpc>
                <a:spcPct val="170000"/>
              </a:lnSpc>
            </a:pPr>
            <a:r>
              <a:rPr lang="tr-TR" sz="2600" dirty="0"/>
              <a:t>Ebu </a:t>
            </a:r>
            <a:r>
              <a:rPr lang="tr-TR" sz="2600" dirty="0" err="1"/>
              <a:t>Hureyre’nin</a:t>
            </a:r>
            <a:r>
              <a:rPr lang="tr-TR" sz="2600" dirty="0"/>
              <a:t> Hz. Peygamber adına yalan söylediği iddiası tamamen </a:t>
            </a:r>
            <a:r>
              <a:rPr lang="tr-TR" sz="2600" dirty="0" err="1"/>
              <a:t>hizipsel</a:t>
            </a:r>
            <a:r>
              <a:rPr lang="tr-TR" sz="2600" dirty="0"/>
              <a:t> bir tutumun yansımasıdır.</a:t>
            </a:r>
          </a:p>
          <a:p>
            <a:pPr algn="just">
              <a:lnSpc>
                <a:spcPct val="170000"/>
              </a:lnSpc>
            </a:pPr>
            <a:r>
              <a:rPr lang="tr-TR" sz="2600" dirty="0"/>
              <a:t>Elbette Ebu </a:t>
            </a:r>
            <a:r>
              <a:rPr lang="tr-TR" sz="2600" dirty="0" err="1"/>
              <a:t>Hureyre’nin</a:t>
            </a:r>
            <a:r>
              <a:rPr lang="tr-TR" sz="2600" dirty="0"/>
              <a:t> rivayetlerinde bazen yanıldığı olmuştur. (</a:t>
            </a:r>
            <a:r>
              <a:rPr lang="tr-TR" sz="2600" dirty="0" err="1"/>
              <a:t>Fadl</a:t>
            </a:r>
            <a:r>
              <a:rPr lang="tr-TR" sz="2600" dirty="0"/>
              <a:t> b. Abbas’tan duyduğu gusül ihtiyacı ile sabahlayanın orucunun olmaması meselesi, uğursuzluk hadisi gibi).</a:t>
            </a:r>
          </a:p>
          <a:p>
            <a:pPr algn="just">
              <a:lnSpc>
                <a:spcPct val="170000"/>
              </a:lnSpc>
            </a:pPr>
            <a:r>
              <a:rPr lang="tr-TR" sz="2600" dirty="0"/>
              <a:t>Meşhur olduğu için yalan </a:t>
            </a:r>
            <a:r>
              <a:rPr lang="tr-TR" sz="2600" dirty="0" err="1"/>
              <a:t>isnad</a:t>
            </a:r>
            <a:r>
              <a:rPr lang="tr-TR" sz="2600" dirty="0"/>
              <a:t> edenler onun adını kullanmışlardır. Özellikle </a:t>
            </a:r>
            <a:r>
              <a:rPr lang="tr-TR" sz="2600" dirty="0" err="1"/>
              <a:t>Fiten</a:t>
            </a:r>
            <a:r>
              <a:rPr lang="tr-TR" sz="2600" dirty="0"/>
              <a:t> hadislerinde onun adı ön plana çıkarılmıştır. (Bu bağlamda iki kap ilim verildiği vs. iddia edilmiştir).</a:t>
            </a:r>
          </a:p>
          <a:p>
            <a:pPr algn="just">
              <a:lnSpc>
                <a:spcPct val="170000"/>
              </a:lnSpc>
            </a:pPr>
            <a:r>
              <a:rPr lang="tr-TR" sz="2600" dirty="0"/>
              <a:t>Keza onun </a:t>
            </a:r>
            <a:r>
              <a:rPr lang="tr-TR" sz="2600" dirty="0" err="1"/>
              <a:t>Ehl</a:t>
            </a:r>
            <a:r>
              <a:rPr lang="tr-TR" sz="2600" dirty="0"/>
              <a:t>-i kitaptan bazı hikayeler anlatması da ondan rivayet edilen </a:t>
            </a:r>
            <a:r>
              <a:rPr lang="tr-TR" sz="2600" dirty="0" err="1"/>
              <a:t>israiliyat</a:t>
            </a:r>
            <a:r>
              <a:rPr lang="tr-TR" sz="2600" dirty="0"/>
              <a:t> türü bilgilerin de Hz. Peygamber’e </a:t>
            </a:r>
            <a:r>
              <a:rPr lang="tr-TR" sz="2600" dirty="0" err="1"/>
              <a:t>isnad</a:t>
            </a:r>
            <a:r>
              <a:rPr lang="tr-TR" sz="2600" dirty="0"/>
              <a:t> edilmesine sebep olmuştur. Dolayısıyla bazı öğrencilerinin hatalı rivayetleri de sorun olmuştur.</a:t>
            </a:r>
          </a:p>
          <a:p>
            <a:pPr algn="just">
              <a:lnSpc>
                <a:spcPct val="170000"/>
              </a:lnSpc>
            </a:pPr>
            <a:r>
              <a:rPr lang="tr-TR" sz="2600" dirty="0"/>
              <a:t>Ebu </a:t>
            </a:r>
            <a:r>
              <a:rPr lang="tr-TR" sz="2600" dirty="0" err="1"/>
              <a:t>Hureyre’ye</a:t>
            </a:r>
            <a:r>
              <a:rPr lang="tr-TR" sz="2600" dirty="0"/>
              <a:t> saldıranlar tarafgir olduğu gibi, onun rivayetlerini savunanlar da bazen yukarıdaki gerçekleri göz önünde bulundurmamaktadır.   </a:t>
            </a:r>
          </a:p>
          <a:p>
            <a:pPr marL="0" indent="0">
              <a:buNone/>
            </a:pPr>
            <a:endParaRPr lang="tr-TR" dirty="0"/>
          </a:p>
        </p:txBody>
      </p:sp>
    </p:spTree>
    <p:extLst>
      <p:ext uri="{BB962C8B-B14F-4D97-AF65-F5344CB8AC3E}">
        <p14:creationId xmlns:p14="http://schemas.microsoft.com/office/powerpoint/2010/main" val="3736158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F31E01-1B58-4E9D-BC9D-4711475BC03B}"/>
              </a:ext>
            </a:extLst>
          </p:cNvPr>
          <p:cNvSpPr>
            <a:spLocks noGrp="1"/>
          </p:cNvSpPr>
          <p:nvPr>
            <p:ph type="title"/>
          </p:nvPr>
        </p:nvSpPr>
        <p:spPr/>
        <p:txBody>
          <a:bodyPr/>
          <a:lstStyle/>
          <a:p>
            <a:r>
              <a:rPr lang="tr-TR" dirty="0"/>
              <a:t>Hatalı bir nakil örneği:</a:t>
            </a:r>
          </a:p>
        </p:txBody>
      </p:sp>
      <p:sp>
        <p:nvSpPr>
          <p:cNvPr id="3" name="İçerik Yer Tutucusu 2">
            <a:extLst>
              <a:ext uri="{FF2B5EF4-FFF2-40B4-BE49-F238E27FC236}">
                <a16:creationId xmlns:a16="http://schemas.microsoft.com/office/drawing/2014/main" id="{8D5A4830-5381-4A5E-BF13-37B6DAB80736}"/>
              </a:ext>
            </a:extLst>
          </p:cNvPr>
          <p:cNvSpPr>
            <a:spLocks noGrp="1"/>
          </p:cNvSpPr>
          <p:nvPr>
            <p:ph idx="1"/>
          </p:nvPr>
        </p:nvSpPr>
        <p:spPr/>
        <p:txBody>
          <a:bodyPr>
            <a:normAutofit/>
          </a:bodyPr>
          <a:lstStyle/>
          <a:p>
            <a:pPr algn="just" rtl="1">
              <a:lnSpc>
                <a:spcPct val="150000"/>
              </a:lnSpc>
            </a:pPr>
            <a:r>
              <a:rPr lang="ar-SA" sz="2000" b="1" dirty="0">
                <a:latin typeface="Amiri Quran" panose="00000500000000000000" pitchFamily="2" charset="-78"/>
                <a:cs typeface="Amiri Quran" panose="00000500000000000000" pitchFamily="2" charset="-78"/>
              </a:rPr>
              <a:t>وَقَالَ عُمَرُ لِأَبِي هُرَيْرَةَ رَضِيَ اللَّهُ عَنْهُ: لَتَتْرُكَنَّ الْحَدِيثَ عَنْ رَسُولِ اللَّهِ صَلَّى اللهُ عَلَيْهِ وَسَلَّمَ أَوْ لَأُلْحِقَنَّكَ بِأَرْضِ الطُّفَيْحِ يَعْنِي أَرْضَ قَوْمِهِ</a:t>
            </a:r>
            <a:r>
              <a:rPr lang="tr-TR" sz="2000" b="1" dirty="0">
                <a:latin typeface="Amiri Quran" panose="00000500000000000000" pitchFamily="2" charset="-78"/>
                <a:cs typeface="Amiri Quran" panose="00000500000000000000" pitchFamily="2" charset="-78"/>
              </a:rPr>
              <a:t>.</a:t>
            </a:r>
            <a:r>
              <a:rPr lang="ar-SA" sz="2000" b="1" dirty="0">
                <a:latin typeface="Amiri Quran" panose="00000500000000000000" pitchFamily="2" charset="-78"/>
                <a:cs typeface="Amiri Quran" panose="00000500000000000000" pitchFamily="2" charset="-78"/>
              </a:rPr>
              <a:t> </a:t>
            </a:r>
            <a:endParaRPr lang="tr-TR" sz="2000" b="1" dirty="0">
              <a:latin typeface="Amiri Quran" panose="00000500000000000000" pitchFamily="2" charset="-78"/>
              <a:cs typeface="Amiri Quran" panose="00000500000000000000" pitchFamily="2" charset="-78"/>
            </a:endParaRPr>
          </a:p>
          <a:p>
            <a:pPr algn="just">
              <a:lnSpc>
                <a:spcPct val="150000"/>
              </a:lnSpc>
            </a:pPr>
            <a:endParaRPr lang="tr-TR" sz="2000" dirty="0">
              <a:latin typeface="Times New Roman" panose="02020603050405020304" pitchFamily="18" charset="0"/>
              <a:cs typeface="Times New Roman" panose="02020603050405020304" pitchFamily="18" charset="0"/>
            </a:endParaRPr>
          </a:p>
        </p:txBody>
      </p:sp>
      <p:pic>
        <p:nvPicPr>
          <p:cNvPr id="4" name="Resim 3">
            <a:extLst>
              <a:ext uri="{FF2B5EF4-FFF2-40B4-BE49-F238E27FC236}">
                <a16:creationId xmlns:a16="http://schemas.microsoft.com/office/drawing/2014/main" id="{5ED3B5C8-ECDC-4266-A38E-A1329901FCAF}"/>
              </a:ext>
            </a:extLst>
          </p:cNvPr>
          <p:cNvPicPr>
            <a:picLocks noChangeAspect="1"/>
          </p:cNvPicPr>
          <p:nvPr/>
        </p:nvPicPr>
        <p:blipFill>
          <a:blip r:embed="rId2"/>
          <a:stretch>
            <a:fillRect/>
          </a:stretch>
        </p:blipFill>
        <p:spPr>
          <a:xfrm>
            <a:off x="3672888" y="3271463"/>
            <a:ext cx="3804234" cy="2420322"/>
          </a:xfrm>
          <a:prstGeom prst="rect">
            <a:avLst/>
          </a:prstGeom>
        </p:spPr>
      </p:pic>
    </p:spTree>
    <p:extLst>
      <p:ext uri="{BB962C8B-B14F-4D97-AF65-F5344CB8AC3E}">
        <p14:creationId xmlns:p14="http://schemas.microsoft.com/office/powerpoint/2010/main" val="167980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3B119EC-C34C-44A2-A8BD-6481234FFF3A}"/>
              </a:ext>
            </a:extLst>
          </p:cNvPr>
          <p:cNvSpPr>
            <a:spLocks noGrp="1"/>
          </p:cNvSpPr>
          <p:nvPr>
            <p:ph idx="1"/>
          </p:nvPr>
        </p:nvSpPr>
        <p:spPr>
          <a:xfrm>
            <a:off x="2589212" y="680484"/>
            <a:ext cx="8915400" cy="6028660"/>
          </a:xfrm>
        </p:spPr>
        <p:txBody>
          <a:bodyPr>
            <a:normAutofit/>
          </a:bodyPr>
          <a:lstStyle/>
          <a:p>
            <a:pPr algn="just">
              <a:lnSpc>
                <a:spcPct val="170000"/>
              </a:lnSpc>
            </a:pPr>
            <a:r>
              <a:rPr lang="tr-TR" dirty="0"/>
              <a:t>Künyesiyle ilgili en yaygın rivayet, koyun otlatırken bulduğu kedi yavrularını elbisesinin eteğine koyup onlarla oynadığı için kendisine “</a:t>
            </a:r>
            <a:r>
              <a:rPr lang="tr-TR" dirty="0" err="1"/>
              <a:t>Ebû</a:t>
            </a:r>
            <a:r>
              <a:rPr lang="tr-TR" dirty="0"/>
              <a:t> </a:t>
            </a:r>
            <a:r>
              <a:rPr lang="tr-TR" dirty="0" err="1"/>
              <a:t>Hureyre</a:t>
            </a:r>
            <a:r>
              <a:rPr lang="tr-TR" dirty="0"/>
              <a:t>” dendiği şeklindedir</a:t>
            </a:r>
          </a:p>
          <a:p>
            <a:pPr algn="just">
              <a:lnSpc>
                <a:spcPct val="170000"/>
              </a:lnSpc>
            </a:pPr>
            <a:r>
              <a:rPr lang="tr-TR" dirty="0" err="1"/>
              <a:t>Ebû</a:t>
            </a:r>
            <a:r>
              <a:rPr lang="tr-TR" dirty="0"/>
              <a:t> </a:t>
            </a:r>
            <a:r>
              <a:rPr lang="tr-TR" dirty="0" err="1"/>
              <a:t>Hureyre’nin</a:t>
            </a:r>
            <a:r>
              <a:rPr lang="tr-TR" dirty="0"/>
              <a:t> 7. yılın başlarında Hayber’in fethinden önce Müslüman olduğu kaydedilmiştir.</a:t>
            </a:r>
          </a:p>
          <a:p>
            <a:pPr algn="just">
              <a:lnSpc>
                <a:spcPct val="170000"/>
              </a:lnSpc>
            </a:pPr>
            <a:r>
              <a:rPr lang="tr-TR" dirty="0" err="1"/>
              <a:t>Mescid</a:t>
            </a:r>
            <a:r>
              <a:rPr lang="tr-TR" dirty="0"/>
              <a:t>-i </a:t>
            </a:r>
            <a:r>
              <a:rPr lang="tr-TR" dirty="0" err="1"/>
              <a:t>Nebevî’deki</a:t>
            </a:r>
            <a:r>
              <a:rPr lang="tr-TR" dirty="0"/>
              <a:t> </a:t>
            </a:r>
            <a:r>
              <a:rPr lang="tr-TR" dirty="0" err="1"/>
              <a:t>Suffe</a:t>
            </a:r>
            <a:r>
              <a:rPr lang="tr-TR" dirty="0"/>
              <a:t> ehlindendi.</a:t>
            </a:r>
          </a:p>
          <a:p>
            <a:pPr algn="just">
              <a:lnSpc>
                <a:spcPct val="170000"/>
              </a:lnSpc>
            </a:pPr>
            <a:r>
              <a:rPr lang="tr-TR" dirty="0"/>
              <a:t>Halife Ömer, </a:t>
            </a:r>
            <a:r>
              <a:rPr lang="tr-TR" dirty="0" err="1"/>
              <a:t>Kudâme</a:t>
            </a:r>
            <a:r>
              <a:rPr lang="tr-TR" dirty="0"/>
              <a:t> b. </a:t>
            </a:r>
            <a:r>
              <a:rPr lang="tr-TR" dirty="0" err="1"/>
              <a:t>Maz‘ûn’u</a:t>
            </a:r>
            <a:r>
              <a:rPr lang="tr-TR" dirty="0"/>
              <a:t> zekât ve vergi </a:t>
            </a:r>
            <a:r>
              <a:rPr lang="tr-TR" dirty="0" err="1"/>
              <a:t>âmili</a:t>
            </a:r>
            <a:r>
              <a:rPr lang="tr-TR" dirty="0"/>
              <a:t> olarak Bahreyn’e gönderirken </a:t>
            </a:r>
            <a:r>
              <a:rPr lang="tr-TR" dirty="0" err="1"/>
              <a:t>Ebû</a:t>
            </a:r>
            <a:r>
              <a:rPr lang="tr-TR" dirty="0"/>
              <a:t> </a:t>
            </a:r>
            <a:r>
              <a:rPr lang="tr-TR" dirty="0" err="1"/>
              <a:t>Hureyre’yi</a:t>
            </a:r>
            <a:r>
              <a:rPr lang="tr-TR" dirty="0"/>
              <a:t> de orada namaz kıldırıp </a:t>
            </a:r>
            <a:r>
              <a:rPr lang="tr-TR" dirty="0" err="1"/>
              <a:t>kazâ</a:t>
            </a:r>
            <a:r>
              <a:rPr lang="tr-TR" dirty="0"/>
              <a:t> işlerine bakmakla görevlendirdi. Daha sonra onu görev yaptığı Bahreyn’e vali olarak tayin etti. </a:t>
            </a:r>
          </a:p>
        </p:txBody>
      </p:sp>
    </p:spTree>
    <p:extLst>
      <p:ext uri="{BB962C8B-B14F-4D97-AF65-F5344CB8AC3E}">
        <p14:creationId xmlns:p14="http://schemas.microsoft.com/office/powerpoint/2010/main" val="755986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492BC35-D7EA-4C9F-BCAF-7165ACF2DDCB}"/>
              </a:ext>
            </a:extLst>
          </p:cNvPr>
          <p:cNvSpPr>
            <a:spLocks noGrp="1"/>
          </p:cNvSpPr>
          <p:nvPr>
            <p:ph idx="1"/>
          </p:nvPr>
        </p:nvSpPr>
        <p:spPr>
          <a:xfrm>
            <a:off x="2589212" y="967563"/>
            <a:ext cx="8915400" cy="5135525"/>
          </a:xfrm>
        </p:spPr>
        <p:txBody>
          <a:bodyPr>
            <a:normAutofit fontScale="92500" lnSpcReduction="10000"/>
          </a:bodyPr>
          <a:lstStyle/>
          <a:p>
            <a:pPr marL="342900" marR="0" lvl="0" indent="-342900" algn="just" defTabSz="457200" rtl="0" eaLnBrk="1" fontAlgn="auto" latinLnBrk="0" hangingPunct="1">
              <a:lnSpc>
                <a:spcPct val="17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Beytülmalden zimmetine para geçirdiği şeklinde bir ithamla karşılaşmıştır.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Ebû</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Hureyre’nin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dürüstlüğü ortaya çıkınca Hz. Ömer ısrarla onu tekrar vali tayin etmek istemiş, fakat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Ebû</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Hureyre</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zan altında kalmak istemediğini belirterek bir daha görev kabul etmemiştir. </a:t>
            </a:r>
          </a:p>
          <a:p>
            <a:pPr marL="342900" marR="0" lvl="0" indent="-342900" algn="just" defTabSz="457200" rtl="0" eaLnBrk="1" fontAlgn="auto" latinLnBrk="0" hangingPunct="1">
              <a:lnSpc>
                <a:spcPct val="17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Ebû</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Hureyre’nin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Hz. Osman’ı desteklediği, sonrasında ise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Emevilere</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yakın olduğu yönünde iddialar vardır. </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Hadis Rivayeti: </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Yaklaşık 800 kişinin ondan rivayette bulunduğu kaydedilmiştir.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Muksirundan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sayılan </a:t>
            </a:r>
            <a:r>
              <a:rPr kumimoji="0" lang="tr-TR" sz="2200" b="0" i="0" u="none" strike="noStrike" kern="1200" cap="none" spc="0" normalizeH="0" baseline="0" noProof="0">
                <a:ln>
                  <a:noFill/>
                </a:ln>
                <a:solidFill>
                  <a:prstClr val="black">
                    <a:lumMod val="75000"/>
                    <a:lumOff val="25000"/>
                  </a:prstClr>
                </a:solidFill>
                <a:effectLst/>
                <a:uLnTx/>
                <a:uFillTx/>
                <a:latin typeface="Century Gothic" panose="020B0502020202020204"/>
                <a:ea typeface="+mn-ea"/>
                <a:cs typeface="+mn-cs"/>
              </a:rPr>
              <a:t>Ebû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Hureyre’den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yaklaşık 1300 kadar hadis nakledilmektedir. Bu sayı da gayet azdır.</a:t>
            </a:r>
          </a:p>
          <a:p>
            <a:pPr marL="342900" marR="0" lvl="0" indent="-342900" algn="just" defTabSz="457200" rtl="0" eaLnBrk="1" fontAlgn="auto" latinLnBrk="0" hangingPunct="1">
              <a:lnSpc>
                <a:spcPct val="170000"/>
              </a:lnSpc>
              <a:spcBef>
                <a:spcPts val="1000"/>
              </a:spcBef>
              <a:spcAft>
                <a:spcPts val="0"/>
              </a:spcAft>
              <a:buClr>
                <a:srgbClr val="A53010"/>
              </a:buClr>
              <a:buSzTx/>
              <a:buFont typeface="Wingdings 3" charset="2"/>
              <a:buChar char=""/>
              <a:tabLst/>
              <a:defRPr/>
            </a:pPr>
            <a:endParaRPr kumimoji="0" lang="tr-TR" sz="16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tr-TR" dirty="0"/>
          </a:p>
        </p:txBody>
      </p:sp>
    </p:spTree>
    <p:extLst>
      <p:ext uri="{BB962C8B-B14F-4D97-AF65-F5344CB8AC3E}">
        <p14:creationId xmlns:p14="http://schemas.microsoft.com/office/powerpoint/2010/main" val="2099828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97D717D-5D21-488C-A728-A4CAD54AF02D}"/>
              </a:ext>
            </a:extLst>
          </p:cNvPr>
          <p:cNvSpPr>
            <a:spLocks noGrp="1"/>
          </p:cNvSpPr>
          <p:nvPr>
            <p:ph idx="1"/>
          </p:nvPr>
        </p:nvSpPr>
        <p:spPr>
          <a:xfrm>
            <a:off x="2589212" y="637953"/>
            <a:ext cx="8915400" cy="6018028"/>
          </a:xfrm>
        </p:spPr>
        <p:txBody>
          <a:bodyPr>
            <a:normAutofit fontScale="92500"/>
          </a:bodyPr>
          <a:lstStyle/>
          <a:p>
            <a:pPr algn="just">
              <a:lnSpc>
                <a:spcPct val="150000"/>
              </a:lnSpc>
            </a:pPr>
            <a:r>
              <a:rPr lang="tr-TR" sz="2200" dirty="0" err="1"/>
              <a:t>Ebû</a:t>
            </a:r>
            <a:r>
              <a:rPr lang="tr-TR" sz="2200" dirty="0"/>
              <a:t> </a:t>
            </a:r>
            <a:r>
              <a:rPr lang="tr-TR" sz="2200" dirty="0" err="1"/>
              <a:t>Hureyre’yi</a:t>
            </a:r>
            <a:r>
              <a:rPr lang="tr-TR" sz="2200" dirty="0"/>
              <a:t> en çok hadis bilen ve hadisleri en iyi ezberleyen </a:t>
            </a:r>
            <a:r>
              <a:rPr lang="tr-TR" sz="2200" dirty="0" err="1"/>
              <a:t>sahâbî</a:t>
            </a:r>
            <a:r>
              <a:rPr lang="tr-TR" sz="2200" dirty="0"/>
              <a:t> konumuna getiren çeşitli sebeplerin başında, onun Hz. Peygamber’le ilgili her şeyi öğrenme, hadisleri ezberleme konusundaki şiddetli arzusu ve dolayısıyla Hz. Peygamber’in yanından ayrılmaması gelmektedir. (Muhacir ve Ensar’a Cevabı)</a:t>
            </a:r>
          </a:p>
          <a:p>
            <a:pPr algn="just">
              <a:lnSpc>
                <a:spcPct val="150000"/>
              </a:lnSpc>
            </a:pPr>
            <a:r>
              <a:rPr lang="tr-TR" sz="2200" dirty="0"/>
              <a:t>Duyduğu hadisleri başkalarına öğretmeyi iş edinen </a:t>
            </a:r>
            <a:r>
              <a:rPr lang="tr-TR" sz="2200" dirty="0" err="1"/>
              <a:t>Ebû</a:t>
            </a:r>
            <a:r>
              <a:rPr lang="tr-TR" sz="2200" dirty="0"/>
              <a:t> </a:t>
            </a:r>
            <a:r>
              <a:rPr lang="tr-TR" sz="2200" dirty="0" err="1"/>
              <a:t>Hureyre</a:t>
            </a:r>
            <a:r>
              <a:rPr lang="tr-TR" sz="2200" dirty="0"/>
              <a:t> her fırsatta hadis rivayet etmeyi meslek haline getirmiştir.</a:t>
            </a:r>
          </a:p>
          <a:p>
            <a:pPr algn="just">
              <a:lnSpc>
                <a:spcPct val="150000"/>
              </a:lnSpc>
            </a:pPr>
            <a:r>
              <a:rPr lang="tr-TR" sz="2200" dirty="0"/>
              <a:t>Bir başka husus da </a:t>
            </a:r>
            <a:r>
              <a:rPr lang="tr-TR" sz="2200" dirty="0" err="1"/>
              <a:t>Ebû</a:t>
            </a:r>
            <a:r>
              <a:rPr lang="tr-TR" sz="2200" dirty="0"/>
              <a:t> </a:t>
            </a:r>
            <a:r>
              <a:rPr lang="tr-TR" sz="2200" dirty="0" err="1"/>
              <a:t>Hureyre’nin</a:t>
            </a:r>
            <a:r>
              <a:rPr lang="tr-TR" sz="2200" dirty="0"/>
              <a:t> Hz. Peygamber’den sonra yaklaşık yarım asır kadar yaşamış olmasıdır. Dolayısıyla öğrenmeye (sadece hadis değil) ve öğretmeye devam etmiştir.</a:t>
            </a:r>
            <a:endParaRPr lang="tr-TR" dirty="0"/>
          </a:p>
          <a:p>
            <a:endParaRPr lang="tr-TR" dirty="0"/>
          </a:p>
        </p:txBody>
      </p:sp>
    </p:spTree>
    <p:extLst>
      <p:ext uri="{BB962C8B-B14F-4D97-AF65-F5344CB8AC3E}">
        <p14:creationId xmlns:p14="http://schemas.microsoft.com/office/powerpoint/2010/main" val="227214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D79367-0341-4DC1-86C8-E20B4F78625D}"/>
              </a:ext>
            </a:extLst>
          </p:cNvPr>
          <p:cNvSpPr>
            <a:spLocks noGrp="1"/>
          </p:cNvSpPr>
          <p:nvPr>
            <p:ph type="title"/>
          </p:nvPr>
        </p:nvSpPr>
        <p:spPr/>
        <p:txBody>
          <a:bodyPr/>
          <a:lstStyle/>
          <a:p>
            <a:pPr algn="ctr"/>
            <a:r>
              <a:rPr lang="tr-TR" b="1" dirty="0"/>
              <a:t>Kendisine Yöneltilen Tenkitler</a:t>
            </a:r>
          </a:p>
        </p:txBody>
      </p:sp>
      <p:sp>
        <p:nvSpPr>
          <p:cNvPr id="3" name="İçerik Yer Tutucusu 2">
            <a:extLst>
              <a:ext uri="{FF2B5EF4-FFF2-40B4-BE49-F238E27FC236}">
                <a16:creationId xmlns:a16="http://schemas.microsoft.com/office/drawing/2014/main" id="{5B87E66C-0631-468B-86A7-871CBF47E8BE}"/>
              </a:ext>
            </a:extLst>
          </p:cNvPr>
          <p:cNvSpPr>
            <a:spLocks noGrp="1"/>
          </p:cNvSpPr>
          <p:nvPr>
            <p:ph idx="1"/>
          </p:nvPr>
        </p:nvSpPr>
        <p:spPr>
          <a:xfrm>
            <a:off x="2589212" y="1648047"/>
            <a:ext cx="8915400" cy="5114260"/>
          </a:xfrm>
        </p:spPr>
        <p:txBody>
          <a:bodyPr>
            <a:normAutofit fontScale="85000" lnSpcReduction="20000"/>
          </a:bodyPr>
          <a:lstStyle/>
          <a:p>
            <a:pPr lvl="0" algn="just">
              <a:lnSpc>
                <a:spcPct val="170000"/>
              </a:lnSpc>
              <a:buClr>
                <a:srgbClr val="A53010"/>
              </a:buClr>
            </a:pPr>
            <a:r>
              <a:rPr lang="tr-TR" sz="2400" b="1" dirty="0">
                <a:solidFill>
                  <a:prstClr val="black">
                    <a:lumMod val="75000"/>
                    <a:lumOff val="25000"/>
                  </a:prstClr>
                </a:solidFill>
              </a:rPr>
              <a:t>a) Ashabın ve Bazı </a:t>
            </a:r>
            <a:r>
              <a:rPr lang="tr-TR" sz="2400" b="1" dirty="0" err="1">
                <a:solidFill>
                  <a:prstClr val="black">
                    <a:lumMod val="75000"/>
                    <a:lumOff val="25000"/>
                  </a:prstClr>
                </a:solidFill>
              </a:rPr>
              <a:t>Tâbiîlerin</a:t>
            </a:r>
            <a:r>
              <a:rPr lang="tr-TR" sz="2400" b="1" dirty="0">
                <a:solidFill>
                  <a:prstClr val="black">
                    <a:lumMod val="75000"/>
                    <a:lumOff val="25000"/>
                  </a:prstClr>
                </a:solidFill>
              </a:rPr>
              <a:t> Tenkitleri</a:t>
            </a:r>
          </a:p>
          <a:p>
            <a:pPr algn="just">
              <a:lnSpc>
                <a:spcPct val="170000"/>
              </a:lnSpc>
            </a:pPr>
            <a:r>
              <a:rPr lang="tr-TR" sz="2400" dirty="0" err="1"/>
              <a:t>Ebû</a:t>
            </a:r>
            <a:r>
              <a:rPr lang="tr-TR" sz="2400" dirty="0"/>
              <a:t> </a:t>
            </a:r>
            <a:r>
              <a:rPr lang="tr-TR" sz="2400" dirty="0" err="1"/>
              <a:t>Hureyre’nin</a:t>
            </a:r>
            <a:r>
              <a:rPr lang="tr-TR" sz="2400" dirty="0"/>
              <a:t> hadis rivayet etmesini en çok Hz. Ömer’in engellediği söylenir. Ancak Ömer sadece </a:t>
            </a:r>
            <a:r>
              <a:rPr lang="tr-TR" sz="2400" dirty="0" err="1"/>
              <a:t>Ebû</a:t>
            </a:r>
            <a:r>
              <a:rPr lang="tr-TR" sz="2400" dirty="0"/>
              <a:t> </a:t>
            </a:r>
            <a:r>
              <a:rPr lang="tr-TR" sz="2400" dirty="0" err="1"/>
              <a:t>Hureyre’nin</a:t>
            </a:r>
            <a:r>
              <a:rPr lang="tr-TR" sz="2400" dirty="0"/>
              <a:t> değil bütün </a:t>
            </a:r>
            <a:r>
              <a:rPr lang="tr-TR" sz="2400" dirty="0" err="1"/>
              <a:t>sahâbîlerin</a:t>
            </a:r>
            <a:r>
              <a:rPr lang="tr-TR" sz="2400" dirty="0"/>
              <a:t> amelle ilgili olmayan hadisleri rivayet etmesine karşı çıkmıştır. Onun bununla Kur’an’ın ihmal edilmesine, çok rivayette bulunarak hata yapılmasına engel olmak istediğini düşünebiliriz.</a:t>
            </a:r>
          </a:p>
          <a:p>
            <a:pPr algn="just">
              <a:lnSpc>
                <a:spcPct val="170000"/>
              </a:lnSpc>
            </a:pPr>
            <a:r>
              <a:rPr lang="tr-TR" sz="2400" dirty="0"/>
              <a:t>Hz. Ömer’in, çok hadis rivayet etmekten vazgeçmediği takdirde </a:t>
            </a:r>
            <a:r>
              <a:rPr lang="tr-TR" sz="2400" dirty="0" err="1"/>
              <a:t>Ebû</a:t>
            </a:r>
            <a:r>
              <a:rPr lang="tr-TR" sz="2400" dirty="0"/>
              <a:t> </a:t>
            </a:r>
            <a:r>
              <a:rPr lang="tr-TR" sz="2400" dirty="0" err="1"/>
              <a:t>Hureyre’yi</a:t>
            </a:r>
            <a:r>
              <a:rPr lang="tr-TR" sz="2400" dirty="0"/>
              <a:t> geldiği yere (</a:t>
            </a:r>
            <a:r>
              <a:rPr lang="tr-TR" sz="2400" dirty="0" err="1"/>
              <a:t>Devs’e</a:t>
            </a:r>
            <a:r>
              <a:rPr lang="tr-TR" sz="2400" dirty="0"/>
              <a:t>) göndermekle tehdit ettiği de rivayet edilmektedir.</a:t>
            </a:r>
          </a:p>
          <a:p>
            <a:pPr algn="just"/>
            <a:endParaRPr lang="tr-TR" sz="2000" dirty="0"/>
          </a:p>
          <a:p>
            <a:endParaRPr lang="tr-TR" sz="2000" dirty="0"/>
          </a:p>
        </p:txBody>
      </p:sp>
    </p:spTree>
    <p:extLst>
      <p:ext uri="{BB962C8B-B14F-4D97-AF65-F5344CB8AC3E}">
        <p14:creationId xmlns:p14="http://schemas.microsoft.com/office/powerpoint/2010/main" val="306947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8A737A-3FDE-426B-9C3F-0E6BBCF66FE7}"/>
              </a:ext>
            </a:extLst>
          </p:cNvPr>
          <p:cNvSpPr>
            <a:spLocks noGrp="1"/>
          </p:cNvSpPr>
          <p:nvPr>
            <p:ph idx="1"/>
          </p:nvPr>
        </p:nvSpPr>
        <p:spPr>
          <a:xfrm>
            <a:off x="2589212" y="925033"/>
            <a:ext cx="8915400" cy="4986189"/>
          </a:xfrm>
        </p:spPr>
        <p:txBody>
          <a:bodyPr/>
          <a:lstStyle/>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Ebû</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Bekir ile Ömer’in, Hz. Peygamber’den bizzat duymadıkları bir hadisi nakleden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sahâbînin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rivayetini, bu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sahâbî</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tanınmış da olsa, onu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Resûlullah’tan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duyan bir başka şahit getirmedikçe kabul etmedikleri bilindiğine göre, onların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Ebû</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Hureyre’nin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çok hadis rivayet etmesini engellemeye çalışmaları kendisini yalancılıkla itham ettikleri anlamına gelmez.</a:t>
            </a:r>
          </a:p>
          <a:p>
            <a:pPr marL="342900" marR="0" lvl="0" indent="-342900" algn="just" defTabSz="457200" rtl="0" eaLnBrk="1" fontAlgn="auto" latinLnBrk="0" hangingPunct="1">
              <a:lnSpc>
                <a:spcPct val="150000"/>
              </a:lnSpc>
              <a:spcBef>
                <a:spcPts val="1000"/>
              </a:spcBef>
              <a:spcAft>
                <a:spcPts val="0"/>
              </a:spcAft>
              <a:buClr>
                <a:srgbClr val="A53010"/>
              </a:buClr>
              <a:buSzTx/>
              <a:buFont typeface="Wingdings 3" charset="2"/>
              <a:buChar char=""/>
              <a:tabLst/>
              <a:defRPr/>
            </a:pP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Hz. Ömer’in onun dövme yaptırmayla ilgili vb. hadislerini kabul etmesi ona itimat konusunda bir sorunu olmadığını göstermektedir. </a:t>
            </a:r>
          </a:p>
          <a:p>
            <a:endParaRPr lang="tr-TR" dirty="0"/>
          </a:p>
        </p:txBody>
      </p:sp>
    </p:spTree>
    <p:extLst>
      <p:ext uri="{BB962C8B-B14F-4D97-AF65-F5344CB8AC3E}">
        <p14:creationId xmlns:p14="http://schemas.microsoft.com/office/powerpoint/2010/main" val="3379339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BBE255D-D82D-4200-9347-BA4CC9AFD918}"/>
              </a:ext>
            </a:extLst>
          </p:cNvPr>
          <p:cNvSpPr>
            <a:spLocks noGrp="1"/>
          </p:cNvSpPr>
          <p:nvPr>
            <p:ph idx="1"/>
          </p:nvPr>
        </p:nvSpPr>
        <p:spPr>
          <a:xfrm>
            <a:off x="2589212" y="935665"/>
            <a:ext cx="8915400" cy="5730949"/>
          </a:xfrm>
        </p:spPr>
        <p:txBody>
          <a:bodyPr>
            <a:normAutofit fontScale="92500"/>
          </a:bodyPr>
          <a:lstStyle/>
          <a:p>
            <a:pPr algn="just">
              <a:lnSpc>
                <a:spcPct val="150000"/>
              </a:lnSpc>
            </a:pPr>
            <a:r>
              <a:rPr lang="tr-TR" sz="2200" dirty="0"/>
              <a:t>Hz. </a:t>
            </a:r>
            <a:r>
              <a:rPr lang="tr-TR" sz="2200" dirty="0" err="1"/>
              <a:t>Âişe’nin</a:t>
            </a:r>
            <a:r>
              <a:rPr lang="tr-TR" sz="2200" dirty="0"/>
              <a:t> </a:t>
            </a:r>
            <a:r>
              <a:rPr lang="tr-TR" sz="2200" dirty="0" err="1"/>
              <a:t>Ebû</a:t>
            </a:r>
            <a:r>
              <a:rPr lang="tr-TR" sz="2200" dirty="0"/>
              <a:t> </a:t>
            </a:r>
            <a:r>
              <a:rPr lang="tr-TR" sz="2200" dirty="0" err="1"/>
              <a:t>Hureyre’yi</a:t>
            </a:r>
            <a:r>
              <a:rPr lang="tr-TR" sz="2200" dirty="0"/>
              <a:t> çok hadis rivayet etmesi sebebiyle ikaz etmesini de onun aleyhinde yorumlamak doğru değildir. Zira </a:t>
            </a:r>
            <a:r>
              <a:rPr lang="tr-TR" sz="2200" dirty="0" err="1"/>
              <a:t>Âişe</a:t>
            </a:r>
            <a:r>
              <a:rPr lang="tr-TR" sz="2200" dirty="0"/>
              <a:t>, aralarında dört halifenin de bulunduğu bazı </a:t>
            </a:r>
            <a:r>
              <a:rPr lang="tr-TR" sz="2200" dirty="0" err="1"/>
              <a:t>sahâbîleri</a:t>
            </a:r>
            <a:r>
              <a:rPr lang="tr-TR" sz="2200" dirty="0"/>
              <a:t> rivayetlerindeki kusurları sebebiyle eleştirmiştir (Bkz. </a:t>
            </a:r>
            <a:r>
              <a:rPr lang="tr-TR" sz="2200" dirty="0" err="1"/>
              <a:t>Zerkeşi</a:t>
            </a:r>
            <a:r>
              <a:rPr lang="tr-TR" sz="2200" dirty="0"/>
              <a:t>, el-</a:t>
            </a:r>
            <a:r>
              <a:rPr lang="tr-TR" sz="2200" dirty="0" err="1"/>
              <a:t>İcâbe</a:t>
            </a:r>
            <a:r>
              <a:rPr lang="tr-TR" sz="2200" dirty="0"/>
              <a:t>). </a:t>
            </a:r>
          </a:p>
          <a:p>
            <a:pPr algn="just">
              <a:lnSpc>
                <a:spcPct val="150000"/>
              </a:lnSpc>
            </a:pPr>
            <a:r>
              <a:rPr lang="tr-TR" sz="2200" dirty="0" err="1"/>
              <a:t>Tâbiîn</a:t>
            </a:r>
            <a:r>
              <a:rPr lang="tr-TR" sz="2200" dirty="0"/>
              <a:t> fakihlerinden </a:t>
            </a:r>
            <a:r>
              <a:rPr lang="tr-TR" sz="2200" dirty="0" err="1"/>
              <a:t>İbrâhim</a:t>
            </a:r>
            <a:r>
              <a:rPr lang="tr-TR" sz="2200" dirty="0"/>
              <a:t> en-</a:t>
            </a:r>
            <a:r>
              <a:rPr lang="tr-TR" sz="2200" dirty="0" err="1"/>
              <a:t>Nehaî</a:t>
            </a:r>
            <a:r>
              <a:rPr lang="tr-TR" sz="2200" dirty="0"/>
              <a:t> (ö. 96/714), kendi zamanında bazı âlimlerin </a:t>
            </a:r>
            <a:r>
              <a:rPr lang="tr-TR" sz="2200" b="1" dirty="0"/>
              <a:t>fakih olmadığı </a:t>
            </a:r>
            <a:r>
              <a:rPr lang="tr-TR" sz="2200" dirty="0"/>
              <a:t>gerekçesiyle </a:t>
            </a:r>
            <a:r>
              <a:rPr lang="tr-TR" sz="2200" dirty="0" err="1"/>
              <a:t>Ebû</a:t>
            </a:r>
            <a:r>
              <a:rPr lang="tr-TR" sz="2200" dirty="0"/>
              <a:t> </a:t>
            </a:r>
            <a:r>
              <a:rPr lang="tr-TR" sz="2200" dirty="0" err="1"/>
              <a:t>Hureyre’nin</a:t>
            </a:r>
            <a:r>
              <a:rPr lang="tr-TR" sz="2200" dirty="0"/>
              <a:t> ahkâma dair bir kısım rivayetlerini kabul etmediklerini ileri sürmüş, </a:t>
            </a:r>
            <a:r>
              <a:rPr lang="tr-TR" sz="2200" dirty="0" err="1"/>
              <a:t>Nehaî’nin</a:t>
            </a:r>
            <a:r>
              <a:rPr lang="tr-TR" sz="2200" dirty="0"/>
              <a:t> rivayetlerine ve görüşlerine büyük önem veren </a:t>
            </a:r>
            <a:r>
              <a:rPr lang="tr-TR" sz="2200" dirty="0" err="1"/>
              <a:t>Ebû</a:t>
            </a:r>
            <a:r>
              <a:rPr lang="tr-TR" sz="2200" dirty="0"/>
              <a:t> </a:t>
            </a:r>
            <a:r>
              <a:rPr lang="tr-TR" sz="2200" dirty="0" err="1"/>
              <a:t>Hanîfe</a:t>
            </a:r>
            <a:r>
              <a:rPr lang="tr-TR" sz="2200" dirty="0"/>
              <a:t> gibi âlimler de </a:t>
            </a:r>
            <a:r>
              <a:rPr lang="tr-TR" sz="2200" dirty="0" err="1"/>
              <a:t>Ebû</a:t>
            </a:r>
            <a:r>
              <a:rPr lang="tr-TR" sz="2200" dirty="0"/>
              <a:t> </a:t>
            </a:r>
            <a:r>
              <a:rPr lang="tr-TR" sz="2200" dirty="0" err="1"/>
              <a:t>Hureyre</a:t>
            </a:r>
            <a:r>
              <a:rPr lang="tr-TR" sz="2200" dirty="0"/>
              <a:t> aleyhinde herhangi bir şey söylememekle beraber onun sahih kıyasa aykırı rivayetlerini kabul etmek istememişlerdir.</a:t>
            </a:r>
          </a:p>
          <a:p>
            <a:endParaRPr lang="tr-TR" dirty="0"/>
          </a:p>
        </p:txBody>
      </p:sp>
    </p:spTree>
    <p:extLst>
      <p:ext uri="{BB962C8B-B14F-4D97-AF65-F5344CB8AC3E}">
        <p14:creationId xmlns:p14="http://schemas.microsoft.com/office/powerpoint/2010/main" val="1551855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4C71FAD-1219-41BC-8C38-AD6B4DDB549B}"/>
              </a:ext>
            </a:extLst>
          </p:cNvPr>
          <p:cNvSpPr>
            <a:spLocks noGrp="1"/>
          </p:cNvSpPr>
          <p:nvPr>
            <p:ph idx="1"/>
          </p:nvPr>
        </p:nvSpPr>
        <p:spPr>
          <a:xfrm>
            <a:off x="2589212" y="552893"/>
            <a:ext cx="9138500" cy="6028660"/>
          </a:xfrm>
        </p:spPr>
        <p:txBody>
          <a:bodyPr>
            <a:normAutofit fontScale="92500" lnSpcReduction="10000"/>
          </a:bodyPr>
          <a:lstStyle/>
          <a:p>
            <a:pPr lvl="0" algn="just">
              <a:lnSpc>
                <a:spcPct val="150000"/>
              </a:lnSpc>
              <a:buClr>
                <a:srgbClr val="A53010"/>
              </a:buClr>
            </a:pPr>
            <a:r>
              <a:rPr lang="tr-TR" sz="2200" b="1" dirty="0">
                <a:solidFill>
                  <a:prstClr val="black">
                    <a:lumMod val="75000"/>
                    <a:lumOff val="25000"/>
                  </a:prstClr>
                </a:solidFill>
              </a:rPr>
              <a:t>b) </a:t>
            </a:r>
            <a:r>
              <a:rPr lang="tr-TR" sz="2200" b="1" dirty="0" err="1">
                <a:solidFill>
                  <a:prstClr val="black">
                    <a:lumMod val="75000"/>
                    <a:lumOff val="25000"/>
                  </a:prstClr>
                </a:solidFill>
              </a:rPr>
              <a:t>Şiîler’in</a:t>
            </a:r>
            <a:r>
              <a:rPr lang="tr-TR" sz="2200" b="1" dirty="0">
                <a:solidFill>
                  <a:prstClr val="black">
                    <a:lumMod val="75000"/>
                    <a:lumOff val="25000"/>
                  </a:prstClr>
                </a:solidFill>
              </a:rPr>
              <a:t> Tenkidi</a:t>
            </a:r>
            <a:r>
              <a:rPr lang="tr-TR" sz="2200" dirty="0">
                <a:solidFill>
                  <a:prstClr val="black">
                    <a:lumMod val="75000"/>
                    <a:lumOff val="25000"/>
                  </a:prstClr>
                </a:solidFill>
              </a:rPr>
              <a:t>.</a:t>
            </a:r>
          </a:p>
          <a:p>
            <a:pPr lvl="0" algn="just">
              <a:lnSpc>
                <a:spcPct val="150000"/>
              </a:lnSpc>
              <a:buClr>
                <a:srgbClr val="A53010"/>
              </a:buClr>
            </a:pPr>
            <a:r>
              <a:rPr lang="tr-TR" sz="2200" dirty="0" err="1">
                <a:solidFill>
                  <a:prstClr val="black">
                    <a:lumMod val="75000"/>
                    <a:lumOff val="25000"/>
                  </a:prstClr>
                </a:solidFill>
              </a:rPr>
              <a:t>Şiîler’le</a:t>
            </a:r>
            <a:r>
              <a:rPr lang="tr-TR" sz="2200" dirty="0">
                <a:solidFill>
                  <a:prstClr val="black">
                    <a:lumMod val="75000"/>
                    <a:lumOff val="25000"/>
                  </a:prstClr>
                </a:solidFill>
              </a:rPr>
              <a:t> bir kısım şarkiyatçıların ve onların paralelindeki bazı çağdaş yazarların </a:t>
            </a:r>
            <a:r>
              <a:rPr lang="tr-TR" sz="2200" dirty="0" err="1">
                <a:solidFill>
                  <a:prstClr val="black">
                    <a:lumMod val="75000"/>
                    <a:lumOff val="25000"/>
                  </a:prstClr>
                </a:solidFill>
              </a:rPr>
              <a:t>Ebû</a:t>
            </a:r>
            <a:r>
              <a:rPr lang="tr-TR" sz="2200" dirty="0">
                <a:solidFill>
                  <a:prstClr val="black">
                    <a:lumMod val="75000"/>
                    <a:lumOff val="25000"/>
                  </a:prstClr>
                </a:solidFill>
              </a:rPr>
              <a:t> </a:t>
            </a:r>
            <a:r>
              <a:rPr lang="tr-TR" sz="2200" dirty="0" err="1">
                <a:solidFill>
                  <a:prstClr val="black">
                    <a:lumMod val="75000"/>
                    <a:lumOff val="25000"/>
                  </a:prstClr>
                </a:solidFill>
              </a:rPr>
              <a:t>Hureyre</a:t>
            </a:r>
            <a:r>
              <a:rPr lang="tr-TR" sz="2200" dirty="0">
                <a:solidFill>
                  <a:prstClr val="black">
                    <a:lumMod val="75000"/>
                    <a:lumOff val="25000"/>
                  </a:prstClr>
                </a:solidFill>
              </a:rPr>
              <a:t> aleyhindeki görüşlerinin dayanakları </a:t>
            </a:r>
            <a:r>
              <a:rPr lang="tr-TR" sz="2200" dirty="0" err="1">
                <a:solidFill>
                  <a:prstClr val="black">
                    <a:lumMod val="75000"/>
                    <a:lumOff val="25000"/>
                  </a:prstClr>
                </a:solidFill>
              </a:rPr>
              <a:t>mutezilî</a:t>
            </a:r>
            <a:r>
              <a:rPr lang="tr-TR" sz="2200" dirty="0">
                <a:solidFill>
                  <a:prstClr val="black">
                    <a:lumMod val="75000"/>
                    <a:lumOff val="25000"/>
                  </a:prstClr>
                </a:solidFill>
              </a:rPr>
              <a:t> </a:t>
            </a:r>
            <a:r>
              <a:rPr lang="tr-TR" sz="2200" dirty="0" err="1">
                <a:solidFill>
                  <a:prstClr val="black">
                    <a:lumMod val="75000"/>
                    <a:lumOff val="25000"/>
                  </a:prstClr>
                </a:solidFill>
              </a:rPr>
              <a:t>kelâmcısı</a:t>
            </a:r>
            <a:r>
              <a:rPr lang="tr-TR" sz="2200" dirty="0">
                <a:solidFill>
                  <a:prstClr val="black">
                    <a:lumMod val="75000"/>
                    <a:lumOff val="25000"/>
                  </a:prstClr>
                </a:solidFill>
              </a:rPr>
              <a:t> </a:t>
            </a:r>
            <a:r>
              <a:rPr lang="tr-TR" sz="2200" dirty="0" err="1">
                <a:solidFill>
                  <a:prstClr val="black">
                    <a:lumMod val="75000"/>
                    <a:lumOff val="25000"/>
                  </a:prstClr>
                </a:solidFill>
              </a:rPr>
              <a:t>Ebû</a:t>
            </a:r>
            <a:r>
              <a:rPr lang="tr-TR" sz="2200" dirty="0">
                <a:solidFill>
                  <a:prstClr val="black">
                    <a:lumMod val="75000"/>
                    <a:lumOff val="25000"/>
                  </a:prstClr>
                </a:solidFill>
              </a:rPr>
              <a:t> </a:t>
            </a:r>
            <a:r>
              <a:rPr lang="tr-TR" sz="2200" dirty="0" err="1">
                <a:solidFill>
                  <a:prstClr val="black">
                    <a:lumMod val="75000"/>
                    <a:lumOff val="25000"/>
                  </a:prstClr>
                </a:solidFill>
              </a:rPr>
              <a:t>Ca‘fer</a:t>
            </a:r>
            <a:r>
              <a:rPr lang="tr-TR" sz="2200" dirty="0">
                <a:solidFill>
                  <a:prstClr val="black">
                    <a:lumMod val="75000"/>
                    <a:lumOff val="25000"/>
                  </a:prstClr>
                </a:solidFill>
              </a:rPr>
              <a:t> el-</a:t>
            </a:r>
            <a:r>
              <a:rPr lang="tr-TR" sz="2200" dirty="0" err="1">
                <a:solidFill>
                  <a:prstClr val="black">
                    <a:lumMod val="75000"/>
                    <a:lumOff val="25000"/>
                  </a:prstClr>
                </a:solidFill>
              </a:rPr>
              <a:t>İskâfî</a:t>
            </a:r>
            <a:r>
              <a:rPr lang="tr-TR" sz="2200" dirty="0">
                <a:solidFill>
                  <a:prstClr val="black">
                    <a:lumMod val="75000"/>
                    <a:lumOff val="25000"/>
                  </a:prstClr>
                </a:solidFill>
              </a:rPr>
              <a:t> (ö. 240/854), Şiî-</a:t>
            </a:r>
            <a:r>
              <a:rPr lang="tr-TR" sz="2200" dirty="0" err="1">
                <a:solidFill>
                  <a:prstClr val="black">
                    <a:lumMod val="75000"/>
                    <a:lumOff val="25000"/>
                  </a:prstClr>
                </a:solidFill>
              </a:rPr>
              <a:t>İmâmiyye’den</a:t>
            </a:r>
            <a:r>
              <a:rPr lang="tr-TR" sz="2200" dirty="0">
                <a:solidFill>
                  <a:prstClr val="black">
                    <a:lumMod val="75000"/>
                    <a:lumOff val="25000"/>
                  </a:prstClr>
                </a:solidFill>
              </a:rPr>
              <a:t> </a:t>
            </a:r>
            <a:r>
              <a:rPr lang="tr-TR" sz="2200" dirty="0" err="1">
                <a:solidFill>
                  <a:prstClr val="black">
                    <a:lumMod val="75000"/>
                    <a:lumOff val="25000"/>
                  </a:prstClr>
                </a:solidFill>
              </a:rPr>
              <a:t>Fazl</a:t>
            </a:r>
            <a:r>
              <a:rPr lang="tr-TR" sz="2200" dirty="0">
                <a:solidFill>
                  <a:prstClr val="black">
                    <a:lumMod val="75000"/>
                    <a:lumOff val="25000"/>
                  </a:prstClr>
                </a:solidFill>
              </a:rPr>
              <a:t> b. </a:t>
            </a:r>
            <a:r>
              <a:rPr lang="tr-TR" sz="2200" dirty="0" err="1">
                <a:solidFill>
                  <a:prstClr val="black">
                    <a:lumMod val="75000"/>
                    <a:lumOff val="25000"/>
                  </a:prstClr>
                </a:solidFill>
              </a:rPr>
              <a:t>Şâzân</a:t>
            </a:r>
            <a:r>
              <a:rPr lang="tr-TR" sz="2200" dirty="0">
                <a:solidFill>
                  <a:prstClr val="black">
                    <a:lumMod val="75000"/>
                    <a:lumOff val="25000"/>
                  </a:prstClr>
                </a:solidFill>
              </a:rPr>
              <a:t> (ö. 260/874) gibi müelliflerdir.</a:t>
            </a:r>
          </a:p>
          <a:p>
            <a:pPr lvl="0" algn="just">
              <a:lnSpc>
                <a:spcPct val="150000"/>
              </a:lnSpc>
              <a:buClr>
                <a:srgbClr val="A53010"/>
              </a:buClr>
            </a:pPr>
            <a:r>
              <a:rPr lang="tr-TR" sz="2200" dirty="0">
                <a:solidFill>
                  <a:prstClr val="black">
                    <a:lumMod val="75000"/>
                    <a:lumOff val="25000"/>
                  </a:prstClr>
                </a:solidFill>
              </a:rPr>
              <a:t>Bunlar Halife Ömer’in </a:t>
            </a:r>
            <a:r>
              <a:rPr lang="tr-TR" sz="2200" dirty="0" err="1">
                <a:solidFill>
                  <a:prstClr val="black">
                    <a:lumMod val="75000"/>
                    <a:lumOff val="25000"/>
                  </a:prstClr>
                </a:solidFill>
              </a:rPr>
              <a:t>Ebû</a:t>
            </a:r>
            <a:r>
              <a:rPr lang="tr-TR" sz="2200" dirty="0">
                <a:solidFill>
                  <a:prstClr val="black">
                    <a:lumMod val="75000"/>
                    <a:lumOff val="25000"/>
                  </a:prstClr>
                </a:solidFill>
              </a:rPr>
              <a:t> </a:t>
            </a:r>
            <a:r>
              <a:rPr lang="tr-TR" sz="2200" dirty="0" err="1">
                <a:solidFill>
                  <a:prstClr val="black">
                    <a:lumMod val="75000"/>
                    <a:lumOff val="25000"/>
                  </a:prstClr>
                </a:solidFill>
              </a:rPr>
              <a:t>Hureyre’nin</a:t>
            </a:r>
            <a:r>
              <a:rPr lang="tr-TR" sz="2200" dirty="0">
                <a:solidFill>
                  <a:prstClr val="black">
                    <a:lumMod val="75000"/>
                    <a:lumOff val="25000"/>
                  </a:prstClr>
                </a:solidFill>
              </a:rPr>
              <a:t> başına kamçıyla vurduğunu ve onu, “Senin </a:t>
            </a:r>
            <a:r>
              <a:rPr lang="tr-TR" sz="2200" dirty="0" err="1">
                <a:solidFill>
                  <a:prstClr val="black">
                    <a:lumMod val="75000"/>
                    <a:lumOff val="25000"/>
                  </a:prstClr>
                </a:solidFill>
              </a:rPr>
              <a:t>Resûlullah’tan</a:t>
            </a:r>
            <a:r>
              <a:rPr lang="tr-TR" sz="2200" dirty="0">
                <a:solidFill>
                  <a:prstClr val="black">
                    <a:lumMod val="75000"/>
                    <a:lumOff val="25000"/>
                  </a:prstClr>
                </a:solidFill>
              </a:rPr>
              <a:t> çok hadis rivayet ettiğini görüyorum ve yalancı olduğunu sanıyorum, bir daha yapma” diye uyardığını, </a:t>
            </a:r>
            <a:r>
              <a:rPr lang="tr-TR" sz="2200" dirty="0" err="1">
                <a:solidFill>
                  <a:prstClr val="black">
                    <a:lumMod val="75000"/>
                    <a:lumOff val="25000"/>
                  </a:prstClr>
                </a:solidFill>
              </a:rPr>
              <a:t>Ebû</a:t>
            </a:r>
            <a:r>
              <a:rPr lang="tr-TR" sz="2200" dirty="0">
                <a:solidFill>
                  <a:prstClr val="black">
                    <a:lumMod val="75000"/>
                    <a:lumOff val="25000"/>
                  </a:prstClr>
                </a:solidFill>
              </a:rPr>
              <a:t> </a:t>
            </a:r>
            <a:r>
              <a:rPr lang="tr-TR" sz="2200" dirty="0" err="1">
                <a:solidFill>
                  <a:prstClr val="black">
                    <a:lumMod val="75000"/>
                    <a:lumOff val="25000"/>
                  </a:prstClr>
                </a:solidFill>
              </a:rPr>
              <a:t>Hureyre’nin</a:t>
            </a:r>
            <a:r>
              <a:rPr lang="tr-TR" sz="2200" dirty="0">
                <a:solidFill>
                  <a:prstClr val="black">
                    <a:lumMod val="75000"/>
                    <a:lumOff val="25000"/>
                  </a:prstClr>
                </a:solidFill>
              </a:rPr>
              <a:t> Medine’de iken </a:t>
            </a:r>
            <a:r>
              <a:rPr lang="tr-TR" sz="2200" dirty="0" err="1">
                <a:solidFill>
                  <a:prstClr val="black">
                    <a:lumMod val="75000"/>
                    <a:lumOff val="25000"/>
                  </a:prstClr>
                </a:solidFill>
              </a:rPr>
              <a:t>Dımaşk’ta</a:t>
            </a:r>
            <a:r>
              <a:rPr lang="tr-TR" sz="2200" dirty="0">
                <a:solidFill>
                  <a:prstClr val="black">
                    <a:lumMod val="75000"/>
                    <a:lumOff val="25000"/>
                  </a:prstClr>
                </a:solidFill>
              </a:rPr>
              <a:t> bulunan Hz. Ali’ye lânet ettiğini, onun da bir konuşmasında, “Zamanımızda </a:t>
            </a:r>
            <a:r>
              <a:rPr lang="tr-TR" sz="2200" dirty="0" err="1">
                <a:solidFill>
                  <a:prstClr val="black">
                    <a:lumMod val="75000"/>
                    <a:lumOff val="25000"/>
                  </a:prstClr>
                </a:solidFill>
              </a:rPr>
              <a:t>Resûlullah’a</a:t>
            </a:r>
            <a:r>
              <a:rPr lang="tr-TR" sz="2200" dirty="0">
                <a:solidFill>
                  <a:prstClr val="black">
                    <a:lumMod val="75000"/>
                    <a:lumOff val="25000"/>
                  </a:prstClr>
                </a:solidFill>
              </a:rPr>
              <a:t> karşı en fazla yalan söyleyen </a:t>
            </a:r>
            <a:r>
              <a:rPr lang="tr-TR" sz="2200" dirty="0" err="1">
                <a:solidFill>
                  <a:prstClr val="black">
                    <a:lumMod val="75000"/>
                    <a:lumOff val="25000"/>
                  </a:prstClr>
                </a:solidFill>
              </a:rPr>
              <a:t>Ebû</a:t>
            </a:r>
            <a:r>
              <a:rPr lang="tr-TR" sz="2200" dirty="0">
                <a:solidFill>
                  <a:prstClr val="black">
                    <a:lumMod val="75000"/>
                    <a:lumOff val="25000"/>
                  </a:prstClr>
                </a:solidFill>
              </a:rPr>
              <a:t> </a:t>
            </a:r>
            <a:r>
              <a:rPr lang="tr-TR" sz="2200" dirty="0" err="1">
                <a:solidFill>
                  <a:prstClr val="black">
                    <a:lumMod val="75000"/>
                    <a:lumOff val="25000"/>
                  </a:prstClr>
                </a:solidFill>
              </a:rPr>
              <a:t>Hureyre</a:t>
            </a:r>
            <a:r>
              <a:rPr lang="tr-TR" sz="2200" dirty="0">
                <a:solidFill>
                  <a:prstClr val="black">
                    <a:lumMod val="75000"/>
                    <a:lumOff val="25000"/>
                  </a:prstClr>
                </a:solidFill>
              </a:rPr>
              <a:t> </a:t>
            </a:r>
            <a:r>
              <a:rPr lang="tr-TR" sz="2200" dirty="0" err="1">
                <a:solidFill>
                  <a:prstClr val="black">
                    <a:lumMod val="75000"/>
                    <a:lumOff val="25000"/>
                  </a:prstClr>
                </a:solidFill>
              </a:rPr>
              <a:t>ed-Devsî’dir</a:t>
            </a:r>
            <a:r>
              <a:rPr lang="tr-TR" sz="2200" dirty="0">
                <a:solidFill>
                  <a:prstClr val="black">
                    <a:lumMod val="75000"/>
                    <a:lumOff val="25000"/>
                  </a:prstClr>
                </a:solidFill>
              </a:rPr>
              <a:t>” dediğini, onun Hz. Ali ve yakınlarının aleyhinde hadis uydurduğunu ileri sürmüşlerdir. </a:t>
            </a:r>
          </a:p>
          <a:p>
            <a:pPr lvl="0" algn="just">
              <a:lnSpc>
                <a:spcPct val="150000"/>
              </a:lnSpc>
              <a:buClr>
                <a:srgbClr val="A53010"/>
              </a:buClr>
            </a:pPr>
            <a:r>
              <a:rPr lang="tr-TR" sz="2200" dirty="0" err="1">
                <a:solidFill>
                  <a:prstClr val="black">
                    <a:lumMod val="75000"/>
                    <a:lumOff val="25000"/>
                  </a:prstClr>
                </a:solidFill>
              </a:rPr>
              <a:t>Ebû</a:t>
            </a:r>
            <a:r>
              <a:rPr lang="tr-TR" sz="2200" dirty="0">
                <a:solidFill>
                  <a:prstClr val="black">
                    <a:lumMod val="75000"/>
                    <a:lumOff val="25000"/>
                  </a:prstClr>
                </a:solidFill>
              </a:rPr>
              <a:t> </a:t>
            </a:r>
            <a:r>
              <a:rPr lang="tr-TR" sz="2200" dirty="0" err="1">
                <a:solidFill>
                  <a:prstClr val="black">
                    <a:lumMod val="75000"/>
                    <a:lumOff val="25000"/>
                  </a:prstClr>
                </a:solidFill>
              </a:rPr>
              <a:t>Hureyre’yi</a:t>
            </a:r>
            <a:r>
              <a:rPr lang="tr-TR" sz="2200" dirty="0">
                <a:solidFill>
                  <a:prstClr val="black">
                    <a:lumMod val="75000"/>
                    <a:lumOff val="25000"/>
                  </a:prstClr>
                </a:solidFill>
              </a:rPr>
              <a:t> öven ve yeren bazı hadislere güvenmemek gerekir</a:t>
            </a:r>
          </a:p>
          <a:p>
            <a:endParaRPr lang="tr-TR" dirty="0"/>
          </a:p>
        </p:txBody>
      </p:sp>
    </p:spTree>
    <p:extLst>
      <p:ext uri="{BB962C8B-B14F-4D97-AF65-F5344CB8AC3E}">
        <p14:creationId xmlns:p14="http://schemas.microsoft.com/office/powerpoint/2010/main" val="2941736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6D29E8B-6457-4A81-8D13-7D35B26CF113}"/>
              </a:ext>
            </a:extLst>
          </p:cNvPr>
          <p:cNvSpPr>
            <a:spLocks noGrp="1"/>
          </p:cNvSpPr>
          <p:nvPr>
            <p:ph idx="1"/>
          </p:nvPr>
        </p:nvSpPr>
        <p:spPr>
          <a:xfrm>
            <a:off x="2477386" y="308344"/>
            <a:ext cx="9303488" cy="6368903"/>
          </a:xfrm>
        </p:spPr>
        <p:txBody>
          <a:bodyPr>
            <a:normAutofit fontScale="85000" lnSpcReduction="20000"/>
          </a:bodyPr>
          <a:lstStyle/>
          <a:p>
            <a:pPr algn="just">
              <a:lnSpc>
                <a:spcPct val="160000"/>
              </a:lnSpc>
            </a:pPr>
            <a:r>
              <a:rPr lang="tr-TR" sz="2200" b="1" dirty="0"/>
              <a:t>c) Oryantalistlerin ve Onların Etkisi Altında Kalanların Tenkitleri</a:t>
            </a:r>
          </a:p>
          <a:p>
            <a:pPr algn="just">
              <a:lnSpc>
                <a:spcPct val="160000"/>
              </a:lnSpc>
            </a:pPr>
            <a:r>
              <a:rPr lang="tr-TR" sz="2200" dirty="0"/>
              <a:t>Bazı şarkiyatçılarla onların görüşlerini benimseyen bir kısım çağdaş yazarlar “meçhul bir şahsiyet” olarak nitelendirdikleri </a:t>
            </a:r>
            <a:r>
              <a:rPr lang="tr-TR" sz="2200" dirty="0" err="1"/>
              <a:t>Ebû</a:t>
            </a:r>
            <a:r>
              <a:rPr lang="tr-TR" sz="2200" dirty="0"/>
              <a:t> </a:t>
            </a:r>
            <a:r>
              <a:rPr lang="tr-TR" sz="2200" dirty="0" err="1"/>
              <a:t>Hureyre’yi</a:t>
            </a:r>
            <a:r>
              <a:rPr lang="tr-TR" sz="2200" dirty="0"/>
              <a:t>, sadece karnını doyurmak için Hz. Peygamber’in peşine takılmış bir asalak saymışlar, rivayet ettiği hadisleri </a:t>
            </a:r>
            <a:r>
              <a:rPr lang="tr-TR" sz="2200" dirty="0" err="1"/>
              <a:t>Resûl</a:t>
            </a:r>
            <a:r>
              <a:rPr lang="tr-TR" sz="2200" dirty="0"/>
              <a:t>-i Ekrem’e karşı uydurulmuş birer yalan ve iftira diye göstermişlerdir.</a:t>
            </a:r>
          </a:p>
          <a:p>
            <a:pPr algn="just">
              <a:lnSpc>
                <a:spcPct val="160000"/>
              </a:lnSpc>
            </a:pPr>
            <a:r>
              <a:rPr lang="tr-TR" sz="2200" dirty="0" err="1"/>
              <a:t>Sprenger</a:t>
            </a:r>
            <a:r>
              <a:rPr lang="tr-TR" sz="2200" dirty="0"/>
              <a:t>, </a:t>
            </a:r>
            <a:r>
              <a:rPr lang="tr-TR" sz="2200" dirty="0" err="1"/>
              <a:t>Ebû</a:t>
            </a:r>
            <a:r>
              <a:rPr lang="tr-TR" sz="2200" dirty="0"/>
              <a:t> </a:t>
            </a:r>
            <a:r>
              <a:rPr lang="tr-TR" sz="2200" dirty="0" err="1"/>
              <a:t>Hureyre’nin</a:t>
            </a:r>
            <a:r>
              <a:rPr lang="tr-TR" sz="2200" dirty="0"/>
              <a:t> dine hizmet maksadıyla hadis uydurduğunu söylemiş, Goldziher ise muteber hadis kitaplarında kendisine isnat edilen rivayetlerin çoğunun sonraları uydurulup ona </a:t>
            </a:r>
            <a:r>
              <a:rPr lang="tr-TR" sz="2200" dirty="0" err="1"/>
              <a:t>izâfe</a:t>
            </a:r>
            <a:r>
              <a:rPr lang="tr-TR" sz="2200" dirty="0"/>
              <a:t> edildiğini ileri sürmüştür. </a:t>
            </a:r>
          </a:p>
          <a:p>
            <a:pPr algn="just">
              <a:lnSpc>
                <a:spcPct val="160000"/>
              </a:lnSpc>
            </a:pPr>
            <a:r>
              <a:rPr lang="tr-TR" sz="2200" dirty="0" err="1"/>
              <a:t>Caetani</a:t>
            </a:r>
            <a:r>
              <a:rPr lang="tr-TR" sz="2200" dirty="0"/>
              <a:t>, hayatı hakkında yeterli bilgi bulunmayan </a:t>
            </a:r>
            <a:r>
              <a:rPr lang="tr-TR" sz="2200" dirty="0" err="1"/>
              <a:t>Ebû</a:t>
            </a:r>
            <a:r>
              <a:rPr lang="tr-TR" sz="2200" dirty="0"/>
              <a:t> </a:t>
            </a:r>
            <a:r>
              <a:rPr lang="tr-TR" sz="2200" dirty="0" err="1"/>
              <a:t>Hureyre’nin</a:t>
            </a:r>
            <a:r>
              <a:rPr lang="tr-TR" sz="2200" dirty="0"/>
              <a:t> bir yalancı olduğunu, rivayetlerine tabiat üstü unsurlar ve hayalî şeyler karıştırdığını, İncil’den cümleler alarak bunları Hz. Peygamber’e mal ettiğini, kendisine nispet edilen hadisleri ya kendisinin veya kendisinden sonra gelen talebelerinin uydurduğunu söylemektedir.</a:t>
            </a:r>
          </a:p>
          <a:p>
            <a:pPr algn="just"/>
            <a:endParaRPr lang="tr-TR" sz="2000" dirty="0"/>
          </a:p>
        </p:txBody>
      </p:sp>
    </p:spTree>
    <p:extLst>
      <p:ext uri="{BB962C8B-B14F-4D97-AF65-F5344CB8AC3E}">
        <p14:creationId xmlns:p14="http://schemas.microsoft.com/office/powerpoint/2010/main" val="1040379062"/>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875</TotalTime>
  <Words>1258</Words>
  <Application>Microsoft Office PowerPoint</Application>
  <PresentationFormat>Geniş ekran</PresentationFormat>
  <Paragraphs>41</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Amiri Quran</vt:lpstr>
      <vt:lpstr>Arial</vt:lpstr>
      <vt:lpstr>Century Gothic</vt:lpstr>
      <vt:lpstr>Times New Roman</vt:lpstr>
      <vt:lpstr>Wingdings 3</vt:lpstr>
      <vt:lpstr>Duman</vt:lpstr>
      <vt:lpstr>EBÛ HUREYRE’YE (ö. 58/678) YÖNELTİLEN TENKİTLER</vt:lpstr>
      <vt:lpstr>PowerPoint Sunusu</vt:lpstr>
      <vt:lpstr>PowerPoint Sunusu</vt:lpstr>
      <vt:lpstr>PowerPoint Sunusu</vt:lpstr>
      <vt:lpstr>Kendisine Yöneltilen Tenkitler</vt:lpstr>
      <vt:lpstr>PowerPoint Sunusu</vt:lpstr>
      <vt:lpstr>PowerPoint Sunusu</vt:lpstr>
      <vt:lpstr>PowerPoint Sunusu</vt:lpstr>
      <vt:lpstr>PowerPoint Sunusu</vt:lpstr>
      <vt:lpstr>PowerPoint Sunusu</vt:lpstr>
      <vt:lpstr>PowerPoint Sunusu</vt:lpstr>
      <vt:lpstr>PowerPoint Sunusu</vt:lpstr>
      <vt:lpstr>SONUÇ</vt:lpstr>
      <vt:lpstr>Hatalı bir nakil örneği: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Editör</cp:lastModifiedBy>
  <cp:revision>111</cp:revision>
  <dcterms:created xsi:type="dcterms:W3CDTF">2018-02-26T04:33:37Z</dcterms:created>
  <dcterms:modified xsi:type="dcterms:W3CDTF">2024-03-05T08:55:02Z</dcterms:modified>
</cp:coreProperties>
</file>